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8"/>
  </p:notesMasterIdLst>
  <p:sldIdLst>
    <p:sldId id="256" r:id="rId2"/>
    <p:sldId id="258" r:id="rId3"/>
    <p:sldId id="257" r:id="rId4"/>
    <p:sldId id="259" r:id="rId5"/>
    <p:sldId id="260" r:id="rId6"/>
    <p:sldId id="262" r:id="rId7"/>
    <p:sldId id="264" r:id="rId8"/>
    <p:sldId id="281" r:id="rId9"/>
    <p:sldId id="265" r:id="rId10"/>
    <p:sldId id="266" r:id="rId11"/>
    <p:sldId id="267" r:id="rId12"/>
    <p:sldId id="268" r:id="rId13"/>
    <p:sldId id="269" r:id="rId14"/>
    <p:sldId id="270" r:id="rId15"/>
    <p:sldId id="274" r:id="rId16"/>
    <p:sldId id="271" r:id="rId17"/>
    <p:sldId id="280" r:id="rId18"/>
    <p:sldId id="272" r:id="rId19"/>
    <p:sldId id="273" r:id="rId20"/>
    <p:sldId id="275" r:id="rId21"/>
    <p:sldId id="276" r:id="rId22"/>
    <p:sldId id="284" r:id="rId23"/>
    <p:sldId id="279" r:id="rId24"/>
    <p:sldId id="277" r:id="rId25"/>
    <p:sldId id="278" r:id="rId26"/>
    <p:sldId id="285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54" y="5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C579AC-2B59-4C89-857A-19EBC626BFAA}" type="datetimeFigureOut">
              <a:rPr lang="ru-RU" smtClean="0"/>
              <a:pPr/>
              <a:t>14.12.2015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2BE351-2832-4ABC-8C04-F283FD6FAE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99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BE351-2832-4ABC-8C04-F283FD6FAE87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517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8140701" y="0"/>
            <a:ext cx="40513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72085" y="3337560"/>
            <a:ext cx="8640064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77400" y="1544812"/>
            <a:ext cx="8640064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A827-A028-4668-9C40-2A529E1A955B}" type="datetimeFigureOut">
              <a:rPr lang="ru-RU" smtClean="0"/>
              <a:pPr/>
              <a:t>14.12.2015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95391-916C-4465-BDEB-5920F2A45E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A827-A028-4668-9C40-2A529E1A955B}" type="datetimeFigureOut">
              <a:rPr lang="ru-RU" smtClean="0"/>
              <a:pPr/>
              <a:t>14.12.2015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95391-916C-4465-BDEB-5920F2A45E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A827-A028-4668-9C40-2A529E1A955B}" type="datetimeFigureOut">
              <a:rPr lang="ru-RU" smtClean="0"/>
              <a:pPr/>
              <a:t>14.12.2015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95391-916C-4465-BDEB-5920F2A45E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A827-A028-4668-9C40-2A529E1A955B}" type="datetimeFigureOut">
              <a:rPr lang="ru-RU" smtClean="0"/>
              <a:pPr/>
              <a:t>14.12.2015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95391-916C-4465-BDEB-5920F2A45E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8140701" y="0"/>
            <a:ext cx="40513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583838"/>
            <a:ext cx="88392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2485800"/>
            <a:ext cx="88392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A827-A028-4668-9C40-2A529E1A955B}" type="datetimeFigureOut">
              <a:rPr lang="ru-RU" smtClean="0"/>
              <a:pPr/>
              <a:t>14.12.2015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95391-916C-4465-BDEB-5920F2A45E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689600" y="1600201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A827-A028-4668-9C40-2A529E1A955B}" type="datetimeFigureOut">
              <a:rPr lang="ru-RU" smtClean="0"/>
              <a:pPr/>
              <a:t>14.12.2015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95391-916C-4465-BDEB-5920F2A45E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486400"/>
            <a:ext cx="5386917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5486400"/>
            <a:ext cx="5389033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1516912"/>
            <a:ext cx="5386917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1516912"/>
            <a:ext cx="5389033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A827-A028-4668-9C40-2A529E1A955B}" type="datetimeFigureOut">
              <a:rPr lang="ru-RU" smtClean="0"/>
              <a:pPr/>
              <a:t>14.12.2015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95391-916C-4465-BDEB-5920F2A45E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9960864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A827-A028-4668-9C40-2A529E1A955B}" type="datetimeFigureOut">
              <a:rPr lang="ru-RU" smtClean="0"/>
              <a:pPr/>
              <a:t>14.12.2015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F95391-916C-4465-BDEB-5920F2A45E2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A827-A028-4668-9C40-2A529E1A955B}" type="datetimeFigureOut">
              <a:rPr lang="ru-RU" smtClean="0"/>
              <a:pPr/>
              <a:t>14.12.2015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95391-916C-4465-BDEB-5920F2A45E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214424"/>
            <a:ext cx="36576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A827-A028-4668-9C40-2A529E1A955B}" type="datetimeFigureOut">
              <a:rPr lang="ru-RU" smtClean="0"/>
              <a:pPr/>
              <a:t>14.12.2015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875264" y="6422065"/>
            <a:ext cx="1016000" cy="365125"/>
          </a:xfrm>
        </p:spPr>
        <p:txBody>
          <a:bodyPr/>
          <a:lstStyle/>
          <a:p>
            <a:fld id="{F4F95391-916C-4465-BDEB-5920F2A45E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08976" y="1705709"/>
            <a:ext cx="4071824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20837" y="1019907"/>
            <a:ext cx="54864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08979" y="2998765"/>
            <a:ext cx="4071821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422065"/>
            <a:ext cx="2844800" cy="365125"/>
          </a:xfrm>
        </p:spPr>
        <p:txBody>
          <a:bodyPr/>
          <a:lstStyle/>
          <a:p>
            <a:fld id="{D952A827-A028-4668-9C40-2A529E1A955B}" type="datetimeFigureOut">
              <a:rPr lang="ru-RU" smtClean="0"/>
              <a:pPr/>
              <a:t>14.12.2015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95391-916C-4465-BDEB-5920F2A45E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9753600" y="0"/>
            <a:ext cx="24384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995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422065"/>
            <a:ext cx="28448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D952A827-A028-4668-9C40-2A529E1A955B}" type="datetimeFigureOut">
              <a:rPr lang="ru-RU" smtClean="0"/>
              <a:pPr/>
              <a:t>14.12.2015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165600" y="6422065"/>
            <a:ext cx="38608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871200" y="6422065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F4F95391-916C-4465-BDEB-5920F2A45E2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1303" y="760020"/>
            <a:ext cx="8514608" cy="4762006"/>
          </a:xfrm>
        </p:spPr>
        <p:txBody>
          <a:bodyPr>
            <a:noAutofit/>
          </a:bodyPr>
          <a:lstStyle/>
          <a:p>
            <a:pPr algn="ctr"/>
            <a:r>
              <a:rPr lang="ru-RU" sz="7200" dirty="0" smtClean="0"/>
              <a:t>Кабинет истории</a:t>
            </a:r>
            <a:br>
              <a:rPr lang="ru-RU" sz="7200" dirty="0" smtClean="0"/>
            </a:br>
            <a:r>
              <a:rPr lang="ru-RU" sz="7200" dirty="0" smtClean="0"/>
              <a:t>МБОУ «СОШ №4»</a:t>
            </a:r>
            <a:endParaRPr lang="ru-RU" sz="7200" dirty="0"/>
          </a:p>
        </p:txBody>
      </p:sp>
      <p:pic>
        <p:nvPicPr>
          <p:cNvPr id="1026" name="Picture 2" descr="https://image.jimcdn.com/app/cms/image/transf/none/path/sfe306e6706f09131/image/i899594ae2675ba35/version/1411644065/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421" y="3035515"/>
            <a:ext cx="4381500" cy="328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426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0"/>
            <a:ext cx="10515600" cy="846158"/>
          </a:xfrm>
        </p:spPr>
        <p:txBody>
          <a:bodyPr/>
          <a:lstStyle/>
          <a:p>
            <a:pPr algn="ctr"/>
            <a:r>
              <a:rPr lang="ru-RU" dirty="0" smtClean="0">
                <a:latin typeface="Segoe Script" pitchFamily="34" charset="0"/>
              </a:rPr>
              <a:t>Печатные пособия</a:t>
            </a:r>
            <a:endParaRPr lang="ru-RU" dirty="0">
              <a:latin typeface="Segoe Script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205846" y="792679"/>
            <a:ext cx="1368631" cy="545646"/>
          </a:xfrm>
        </p:spPr>
        <p:txBody>
          <a:bodyPr/>
          <a:lstStyle/>
          <a:p>
            <a:r>
              <a:rPr lang="ru-RU" dirty="0" smtClean="0"/>
              <a:t>Стенды</a:t>
            </a:r>
            <a:endParaRPr lang="ru-RU" dirty="0"/>
          </a:p>
        </p:txBody>
      </p:sp>
      <p:pic>
        <p:nvPicPr>
          <p:cNvPr id="4099" name="Picture 3" descr="H:\Паспорт\фото\DSC0465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 l="8529"/>
          <a:stretch>
            <a:fillRect/>
          </a:stretch>
        </p:blipFill>
        <p:spPr bwMode="auto">
          <a:xfrm rot="5400000">
            <a:off x="6127624" y="3499974"/>
            <a:ext cx="3376806" cy="2768763"/>
          </a:xfrm>
          <a:prstGeom prst="rect">
            <a:avLst/>
          </a:prstGeom>
          <a:noFill/>
        </p:spPr>
      </p:pic>
      <p:pic>
        <p:nvPicPr>
          <p:cNvPr id="4100" name="Picture 4" descr="H:\Паспорт\фото\DSC046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29673" y="4636057"/>
            <a:ext cx="2962327" cy="2221943"/>
          </a:xfrm>
          <a:prstGeom prst="rect">
            <a:avLst/>
          </a:prstGeom>
          <a:noFill/>
        </p:spPr>
      </p:pic>
      <p:pic>
        <p:nvPicPr>
          <p:cNvPr id="4102" name="Picture 6" descr="H:\Паспорт\фото\DSC04663.JPG"/>
          <p:cNvPicPr>
            <a:picLocks noChangeAspect="1" noChangeArrowheads="1"/>
          </p:cNvPicPr>
          <p:nvPr/>
        </p:nvPicPr>
        <p:blipFill>
          <a:blip r:embed="rId4" cstate="print"/>
          <a:srcRect l="9139" r="9675" b="1111"/>
          <a:stretch>
            <a:fillRect/>
          </a:stretch>
        </p:blipFill>
        <p:spPr bwMode="auto">
          <a:xfrm rot="5400000">
            <a:off x="9141967" y="1494260"/>
            <a:ext cx="3194465" cy="2343503"/>
          </a:xfrm>
          <a:prstGeom prst="rect">
            <a:avLst/>
          </a:prstGeom>
          <a:noFill/>
        </p:spPr>
      </p:pic>
      <p:pic>
        <p:nvPicPr>
          <p:cNvPr id="4" name="Picture 2" descr="D:\Users\Елизавета\Desktop\Новая папка\DSC04668.JPG"/>
          <p:cNvPicPr>
            <a:picLocks noChangeAspect="1" noChangeArrowheads="1"/>
          </p:cNvPicPr>
          <p:nvPr/>
        </p:nvPicPr>
        <p:blipFill>
          <a:blip r:embed="rId5" cstate="print"/>
          <a:srcRect l="14135" r="9755"/>
          <a:stretch>
            <a:fillRect/>
          </a:stretch>
        </p:blipFill>
        <p:spPr bwMode="auto">
          <a:xfrm rot="5400000">
            <a:off x="2706834" y="1963139"/>
            <a:ext cx="3967845" cy="330728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09600" y="1467057"/>
            <a:ext cx="23748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Методическая литература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Библиотека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6518" y="3165291"/>
            <a:ext cx="3954293" cy="26105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912" y="163245"/>
            <a:ext cx="10515600" cy="858033"/>
          </a:xfrm>
        </p:spPr>
        <p:txBody>
          <a:bodyPr/>
          <a:lstStyle/>
          <a:p>
            <a:pPr algn="ctr"/>
            <a:r>
              <a:rPr lang="ru-RU" dirty="0" smtClean="0">
                <a:latin typeface="Segoe Script" pitchFamily="34" charset="0"/>
              </a:rPr>
              <a:t>Достижения учащихся</a:t>
            </a:r>
            <a:endParaRPr lang="ru-RU" dirty="0">
              <a:latin typeface="Segoe Script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7909" y="973776"/>
            <a:ext cx="3447204" cy="415017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Районные олимпиады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56260" y="1401288"/>
            <a:ext cx="10987252" cy="4788375"/>
          </a:xfrm>
        </p:spPr>
        <p:txBody>
          <a:bodyPr>
            <a:normAutofit/>
          </a:bodyPr>
          <a:lstStyle/>
          <a:p>
            <a:r>
              <a:rPr lang="ru-RU" dirty="0" smtClean="0"/>
              <a:t>2012-2013 учебный год</a:t>
            </a:r>
          </a:p>
          <a:p>
            <a:r>
              <a:rPr lang="ru-RU" dirty="0" err="1" smtClean="0"/>
              <a:t>Мыльникова</a:t>
            </a:r>
            <a:r>
              <a:rPr lang="ru-RU" dirty="0" smtClean="0"/>
              <a:t> Алена- победитель районной олимпиады по обществознанию, 8 класс</a:t>
            </a:r>
          </a:p>
          <a:p>
            <a:r>
              <a:rPr lang="ru-RU" dirty="0" smtClean="0"/>
              <a:t>2013-2014 учебный год</a:t>
            </a:r>
          </a:p>
          <a:p>
            <a:r>
              <a:rPr lang="ru-RU" dirty="0" err="1" smtClean="0"/>
              <a:t>Мыльникова</a:t>
            </a:r>
            <a:r>
              <a:rPr lang="ru-RU" dirty="0" smtClean="0"/>
              <a:t> Алена- победитель районной олимпиады по обществознанию. 9 класс</a:t>
            </a:r>
          </a:p>
          <a:p>
            <a:r>
              <a:rPr lang="ru-RU" dirty="0" smtClean="0"/>
              <a:t>2014-2015 учебный года</a:t>
            </a:r>
          </a:p>
          <a:p>
            <a:r>
              <a:rPr lang="ru-RU" dirty="0" smtClean="0"/>
              <a:t>Зиничева Елизавета- призер олимпиады по истории, 7 класс</a:t>
            </a:r>
          </a:p>
          <a:p>
            <a:r>
              <a:rPr lang="ru-RU" dirty="0" smtClean="0"/>
              <a:t>Усачев Дмитрий- призер олимпиады по истории, 11 класс</a:t>
            </a:r>
          </a:p>
          <a:p>
            <a:r>
              <a:rPr lang="ru-RU" dirty="0" smtClean="0"/>
              <a:t>Соловьева Любовь- призер районной олимпиады по ОПК, 11 класс. Участница областного этапа олимпиады.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834283"/>
          </a:xfrm>
        </p:spPr>
        <p:txBody>
          <a:bodyPr/>
          <a:lstStyle/>
          <a:p>
            <a:pPr algn="ctr"/>
            <a:r>
              <a:rPr lang="ru-RU" dirty="0" smtClean="0">
                <a:latin typeface="Segoe Script" pitchFamily="34" charset="0"/>
              </a:rPr>
              <a:t>Достижения учащихся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71704" y="1123022"/>
            <a:ext cx="1262145" cy="468271"/>
          </a:xfrm>
        </p:spPr>
        <p:txBody>
          <a:bodyPr/>
          <a:lstStyle/>
          <a:p>
            <a:pPr algn="ctr"/>
            <a:r>
              <a:rPr lang="ru-RU" dirty="0" smtClean="0"/>
              <a:t>НОУ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839788" y="1769423"/>
            <a:ext cx="5157787" cy="442024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2012-2013 учебный год</a:t>
            </a:r>
          </a:p>
          <a:p>
            <a:r>
              <a:rPr lang="ru-RU" dirty="0" err="1" smtClean="0"/>
              <a:t>Разгулин</a:t>
            </a:r>
            <a:r>
              <a:rPr lang="ru-RU" dirty="0" smtClean="0"/>
              <a:t> Андрей, 5 класс, призер районного НОУ по истории</a:t>
            </a:r>
          </a:p>
          <a:p>
            <a:r>
              <a:rPr lang="ru-RU" dirty="0" smtClean="0"/>
              <a:t>2013-2014 учебный год</a:t>
            </a:r>
          </a:p>
          <a:p>
            <a:r>
              <a:rPr lang="ru-RU" dirty="0" smtClean="0"/>
              <a:t>Акулова Елена, 6 класс, призер районного НОУ по истории</a:t>
            </a:r>
          </a:p>
          <a:p>
            <a:r>
              <a:rPr lang="ru-RU" dirty="0" smtClean="0"/>
              <a:t>2014-2015 учебный года</a:t>
            </a:r>
          </a:p>
          <a:p>
            <a:r>
              <a:rPr lang="ru-RU" dirty="0" smtClean="0"/>
              <a:t>Зиничева Елизавета- 7 класс, победитель районного НОУ по обществознанию</a:t>
            </a:r>
          </a:p>
          <a:p>
            <a:r>
              <a:rPr lang="ru-RU" dirty="0" err="1" smtClean="0"/>
              <a:t>Разгулин</a:t>
            </a:r>
            <a:r>
              <a:rPr lang="ru-RU" dirty="0" smtClean="0"/>
              <a:t> Андрей, 7 класс, призер районного НОУ по истории</a:t>
            </a:r>
          </a:p>
          <a:p>
            <a:endParaRPr lang="ru-RU" dirty="0"/>
          </a:p>
        </p:txBody>
      </p:sp>
      <p:pic>
        <p:nvPicPr>
          <p:cNvPr id="2050" name="Picture 2" descr="D:\Школа\ФОТО\5 класс\DSC0360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 r="26131"/>
          <a:stretch>
            <a:fillRect/>
          </a:stretch>
        </p:blipFill>
        <p:spPr bwMode="auto">
          <a:xfrm>
            <a:off x="9372600" y="973157"/>
            <a:ext cx="2645229" cy="2685731"/>
          </a:xfrm>
          <a:prstGeom prst="rect">
            <a:avLst/>
          </a:prstGeom>
          <a:noFill/>
        </p:spPr>
      </p:pic>
      <p:pic>
        <p:nvPicPr>
          <p:cNvPr id="1026" name="Picture 2" descr="D:\Users\Елизавета\Pictures\img004.jpg"/>
          <p:cNvPicPr>
            <a:picLocks noChangeAspect="1" noChangeArrowheads="1"/>
          </p:cNvPicPr>
          <p:nvPr/>
        </p:nvPicPr>
        <p:blipFill>
          <a:blip r:embed="rId3" cstate="print"/>
          <a:srcRect l="8909" b="3367"/>
          <a:stretch>
            <a:fillRect/>
          </a:stretch>
        </p:blipFill>
        <p:spPr bwMode="auto">
          <a:xfrm rot="16200000">
            <a:off x="6476926" y="851445"/>
            <a:ext cx="2105129" cy="3155405"/>
          </a:xfrm>
          <a:prstGeom prst="rect">
            <a:avLst/>
          </a:prstGeom>
          <a:noFill/>
        </p:spPr>
      </p:pic>
      <p:pic>
        <p:nvPicPr>
          <p:cNvPr id="1027" name="Picture 3" descr="D:\Users\Елизавета\Pictures\img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7576130" y="3286948"/>
            <a:ext cx="2449945" cy="346165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Segoe Script" pitchFamily="34" charset="0"/>
              </a:rPr>
              <a:t>Достижения учащихся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7908" y="1253651"/>
            <a:ext cx="5157787" cy="823912"/>
          </a:xfrm>
        </p:spPr>
        <p:txBody>
          <a:bodyPr/>
          <a:lstStyle/>
          <a:p>
            <a:r>
              <a:rPr lang="ru-RU" dirty="0" smtClean="0"/>
              <a:t>Участие в районных краеведческих конкурсах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68136" y="2018805"/>
            <a:ext cx="5629440" cy="4500748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Абдуллин </a:t>
            </a:r>
            <a:r>
              <a:rPr lang="ru-RU" dirty="0" err="1" smtClean="0">
                <a:solidFill>
                  <a:srgbClr val="0070C0"/>
                </a:solidFill>
              </a:rPr>
              <a:t>Рашид</a:t>
            </a:r>
            <a:r>
              <a:rPr lang="ru-RU" dirty="0" smtClean="0">
                <a:solidFill>
                  <a:srgbClr val="0070C0"/>
                </a:solidFill>
              </a:rPr>
              <a:t>- победитель районного конкурса «Моя семья в истории страны»</a:t>
            </a:r>
          </a:p>
          <a:p>
            <a:endParaRPr lang="ru-RU" dirty="0" smtClean="0">
              <a:solidFill>
                <a:srgbClr val="0070C0"/>
              </a:solidFill>
            </a:endParaRPr>
          </a:p>
          <a:p>
            <a:r>
              <a:rPr lang="ru-RU" dirty="0" smtClean="0">
                <a:solidFill>
                  <a:srgbClr val="0070C0"/>
                </a:solidFill>
              </a:rPr>
              <a:t>Сорокина Виктория, </a:t>
            </a:r>
            <a:r>
              <a:rPr lang="ru-RU" dirty="0" err="1" smtClean="0">
                <a:solidFill>
                  <a:srgbClr val="0070C0"/>
                </a:solidFill>
              </a:rPr>
              <a:t>Фуфаева</a:t>
            </a:r>
            <a:r>
              <a:rPr lang="ru-RU" dirty="0" smtClean="0">
                <a:solidFill>
                  <a:srgbClr val="0070C0"/>
                </a:solidFill>
              </a:rPr>
              <a:t> Евгения- призеры районного конкурса, посвященного 95-летию ВЛКСМ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050" name="Picture 2" descr="D:\Users\Елизавета\Pictures\img00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 l="3474" t="4776" r="3393"/>
          <a:stretch>
            <a:fillRect/>
          </a:stretch>
        </p:blipFill>
        <p:spPr bwMode="auto">
          <a:xfrm rot="10800000">
            <a:off x="7723414" y="1370691"/>
            <a:ext cx="3380015" cy="488315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913" y="163246"/>
            <a:ext cx="10515600" cy="5374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Segoe Script" pitchFamily="34" charset="0"/>
              </a:rPr>
              <a:t>Достижения учащихся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4151" y="719262"/>
            <a:ext cx="10572399" cy="563273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OdessaScript" pitchFamily="2" charset="0"/>
                <a:cs typeface="MV Boli" pitchFamily="2" charset="0"/>
              </a:rPr>
              <a:t>Районные Рождественские чтения</a:t>
            </a:r>
            <a:endParaRPr lang="ru-RU" sz="4000" dirty="0">
              <a:latin typeface="OdessaScript" pitchFamily="2" charset="0"/>
              <a:cs typeface="MV Boli" pitchFamily="2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2013 год</a:t>
            </a:r>
          </a:p>
          <a:p>
            <a:r>
              <a:rPr lang="ru-RU" dirty="0" err="1" smtClean="0"/>
              <a:t>Разгулин</a:t>
            </a:r>
            <a:r>
              <a:rPr lang="ru-RU" dirty="0" smtClean="0"/>
              <a:t> Андрей </a:t>
            </a:r>
          </a:p>
          <a:p>
            <a:r>
              <a:rPr lang="ru-RU" dirty="0" smtClean="0"/>
              <a:t>Участник</a:t>
            </a:r>
          </a:p>
          <a:p>
            <a:r>
              <a:rPr lang="ru-RU" dirty="0" smtClean="0"/>
              <a:t>2014 год</a:t>
            </a:r>
          </a:p>
          <a:p>
            <a:r>
              <a:rPr lang="ru-RU" dirty="0" smtClean="0"/>
              <a:t>Фомичева Анжела, 10 класс, 2место</a:t>
            </a:r>
          </a:p>
          <a:p>
            <a:r>
              <a:rPr lang="ru-RU" dirty="0" smtClean="0"/>
              <a:t>Коротков Сергей, 9 класс, 3 место</a:t>
            </a:r>
            <a:endParaRPr lang="ru-RU" dirty="0"/>
          </a:p>
        </p:txBody>
      </p:sp>
      <p:pic>
        <p:nvPicPr>
          <p:cNvPr id="4098" name="Picture 2" descr="D:\Users\Елизавета\Pictures\img00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7492797" y="1517649"/>
            <a:ext cx="3463673" cy="489416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Segoe Script" pitchFamily="34" charset="0"/>
              </a:rPr>
              <a:t>Достижения учащихся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Районный этап областного проекта «Улица моего города»</a:t>
            </a:r>
          </a:p>
          <a:p>
            <a:r>
              <a:rPr lang="ru-RU" sz="3200" dirty="0" smtClean="0"/>
              <a:t>Грушин Кирилл, 7 «Б» класс</a:t>
            </a:r>
          </a:p>
          <a:p>
            <a:r>
              <a:rPr lang="ru-RU" sz="3200" dirty="0" smtClean="0"/>
              <a:t>1 место в номинации «Буклет», участие в областном конкурсе.</a:t>
            </a:r>
            <a:endParaRPr lang="ru-RU" sz="3200" dirty="0"/>
          </a:p>
        </p:txBody>
      </p:sp>
      <p:pic>
        <p:nvPicPr>
          <p:cNvPr id="6146" name="Picture 2" descr="D:\Users\Елизавета\Pictures\img009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 cstate="print"/>
          <a:srcRect l="8654" t="5633"/>
          <a:stretch/>
        </p:blipFill>
        <p:spPr bwMode="auto">
          <a:xfrm rot="10800000">
            <a:off x="7315200" y="1240064"/>
            <a:ext cx="3575538" cy="521935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2"/>
          <p:cNvSpPr>
            <a:spLocks noGrp="1"/>
          </p:cNvSpPr>
          <p:nvPr>
            <p:ph type="title"/>
          </p:nvPr>
        </p:nvSpPr>
        <p:spPr>
          <a:xfrm>
            <a:off x="899164" y="296883"/>
            <a:ext cx="10515600" cy="961901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OdessaScript" pitchFamily="2" charset="0"/>
              </a:rPr>
              <a:t/>
            </a:r>
            <a:br>
              <a:rPr lang="ru-RU" dirty="0" smtClean="0">
                <a:latin typeface="OdessaScript" pitchFamily="2" charset="0"/>
              </a:rPr>
            </a:br>
            <a:r>
              <a:rPr lang="ru-RU" dirty="0" smtClean="0">
                <a:latin typeface="OdessaScript" pitchFamily="2" charset="0"/>
              </a:rPr>
              <a:t/>
            </a:r>
            <a:br>
              <a:rPr lang="ru-RU" dirty="0" smtClean="0">
                <a:latin typeface="OdessaScript" pitchFamily="2" charset="0"/>
              </a:rPr>
            </a:br>
            <a:r>
              <a:rPr lang="ru-RU" dirty="0" smtClean="0">
                <a:latin typeface="OdessaScript" pitchFamily="2" charset="0"/>
              </a:rPr>
              <a:t>Областной конкурс «Правовая культура как необходимое условие существования правового государства»</a:t>
            </a:r>
            <a:br>
              <a:rPr lang="ru-RU" dirty="0" smtClean="0">
                <a:latin typeface="OdessaScript" pitchFamily="2" charset="0"/>
              </a:rPr>
            </a:br>
            <a:endParaRPr lang="ru-RU" dirty="0" smtClean="0">
              <a:latin typeface="OdessaScript" pitchFamily="2" charset="0"/>
            </a:endParaRP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570892"/>
            <a:ext cx="10465521" cy="659822"/>
          </a:xfrm>
        </p:spPr>
        <p:txBody>
          <a:bodyPr>
            <a:normAutofit fontScale="25000" lnSpcReduction="20000"/>
          </a:bodyPr>
          <a:lstStyle/>
          <a:p>
            <a:r>
              <a:rPr lang="ru-RU" sz="12800" dirty="0" smtClean="0">
                <a:latin typeface="OdessaScript" pitchFamily="2" charset="0"/>
              </a:rPr>
              <a:t>Областной конкурс «Правовая культура как необходимое условие существования правового государства</a:t>
            </a:r>
            <a:r>
              <a:rPr lang="ru-RU" sz="12800" dirty="0" smtClean="0">
                <a:latin typeface="OdessaScript" pitchFamily="2" charset="0"/>
              </a:rPr>
              <a:t>» 2014 г.</a:t>
            </a:r>
            <a:endParaRPr lang="ru-RU" sz="12800" dirty="0" smtClean="0">
              <a:latin typeface="OdessaScript" pitchFamily="2" charset="0"/>
            </a:endParaRP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40719" y="2551207"/>
            <a:ext cx="6665418" cy="831892"/>
          </a:xfrm>
        </p:spPr>
        <p:txBody>
          <a:bodyPr>
            <a:normAutofit/>
          </a:bodyPr>
          <a:lstStyle/>
          <a:p>
            <a:r>
              <a:rPr lang="ru-RU" dirty="0" smtClean="0"/>
              <a:t>Призер областного конкурса- Зиничева Елизавета</a:t>
            </a:r>
            <a:endParaRPr lang="ru-RU" dirty="0"/>
          </a:p>
        </p:txBody>
      </p:sp>
      <p:pic>
        <p:nvPicPr>
          <p:cNvPr id="1026" name="Picture 2" descr="D:\Школа\ФОТО\Кремль\3B1A406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572" y="2576946"/>
            <a:ext cx="5165766" cy="4085113"/>
          </a:xfrm>
          <a:prstGeom prst="rect">
            <a:avLst/>
          </a:prstGeom>
          <a:noFill/>
        </p:spPr>
      </p:pic>
      <p:pic>
        <p:nvPicPr>
          <p:cNvPr id="1027" name="Picture 3" descr="D:\Школа\ФОТО\Кремль\DSC044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373" y="3477330"/>
            <a:ext cx="4395156" cy="329666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OdessaScript" pitchFamily="2" charset="0"/>
              </a:rPr>
              <a:t>Областной конкурс от НПА «Я- будущий избиратель»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Зиничева Елизавета, 8 класс- призер конкурса!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682343" y="1516912"/>
            <a:ext cx="6302827" cy="4802245"/>
          </a:xfrm>
        </p:spPr>
        <p:txBody>
          <a:bodyPr>
            <a:normAutofit fontScale="62500" lnSpcReduction="20000"/>
          </a:bodyPr>
          <a:lstStyle/>
          <a:p>
            <a:r>
              <a:rPr lang="ru-RU" sz="2900" b="1" dirty="0" smtClean="0"/>
              <a:t>4 декабря 2015 года</a:t>
            </a:r>
            <a:r>
              <a:rPr lang="ru-RU" sz="2900" dirty="0" smtClean="0"/>
              <a:t> в Нижегородской правовой академии </a:t>
            </a:r>
            <a:r>
              <a:rPr lang="ru-RU" sz="2900" b="1" dirty="0" smtClean="0"/>
              <a:t>прошёл очный этап</a:t>
            </a:r>
            <a:r>
              <a:rPr lang="ru-RU" sz="2900" dirty="0" smtClean="0"/>
              <a:t> конкурса среди школьников Нижегородской области по избирательному праву «Я – будущий избиратель».</a:t>
            </a:r>
            <a:br>
              <a:rPr lang="ru-RU" sz="2900" dirty="0" smtClean="0"/>
            </a:br>
            <a:endParaRPr lang="ru-RU" sz="2900" dirty="0" smtClean="0"/>
          </a:p>
          <a:p>
            <a:r>
              <a:rPr lang="ru-RU" sz="2900" dirty="0" smtClean="0"/>
              <a:t>Конкурс проходил по </a:t>
            </a:r>
            <a:r>
              <a:rPr lang="ru-RU" sz="2900" b="1" dirty="0" smtClean="0"/>
              <a:t>двум номинациям</a:t>
            </a:r>
            <a:r>
              <a:rPr lang="ru-RU" sz="2900" dirty="0" smtClean="0"/>
              <a:t>: «8-9 классы» и «10-11 классы».</a:t>
            </a:r>
          </a:p>
          <a:p>
            <a:r>
              <a:rPr lang="ru-RU" sz="2900" dirty="0" smtClean="0"/>
              <a:t>Для того, чтобы попасть  в очный этап, участникам нужно было пройти дистанционное тестирование, которое состоялось 18 и 19 ноября 2015 года. О желании участвовать в тестировании заявили 360  учащихся из  Нижнего Новгорода и районов области. По итогам дистанционного тестирования было  отобрано 14 участников, показавших самые высокие результаты.</a:t>
            </a:r>
          </a:p>
          <a:p>
            <a:r>
              <a:rPr lang="ru-RU" sz="2900" dirty="0" smtClean="0"/>
              <a:t>По итогам очного этапа Елизавета Зиничева стала призером, заняв 3 место!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 l="28701" t="24463" r="31532" b="42397"/>
          <a:stretch>
            <a:fillRect/>
          </a:stretch>
        </p:blipFill>
        <p:spPr bwMode="auto">
          <a:xfrm>
            <a:off x="310243" y="1594757"/>
            <a:ext cx="5274128" cy="3516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1663" y="175120"/>
            <a:ext cx="10515600" cy="76303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Segoe Script" pitchFamily="34" charset="0"/>
              </a:rPr>
              <a:t>Достижения учащихся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2910" y="790514"/>
            <a:ext cx="11245334" cy="57514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Всероссийская олимпиада «Наше наследие». Региональный тур.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37507" y="1686296"/>
            <a:ext cx="5688280" cy="4637313"/>
          </a:xfrm>
        </p:spPr>
        <p:txBody>
          <a:bodyPr>
            <a:normAutofit/>
          </a:bodyPr>
          <a:lstStyle/>
          <a:p>
            <a:r>
              <a:rPr lang="ru-RU" dirty="0" smtClean="0"/>
              <a:t>Коротков Сергей- Диплом 1 степени</a:t>
            </a:r>
          </a:p>
          <a:p>
            <a:r>
              <a:rPr lang="ru-RU" dirty="0" smtClean="0"/>
              <a:t>Акулова Елена- Диплом 3 степени</a:t>
            </a:r>
          </a:p>
          <a:p>
            <a:r>
              <a:rPr lang="ru-RU" dirty="0" smtClean="0"/>
              <a:t>Аксенова Вероника- Диплом 3 степени</a:t>
            </a:r>
          </a:p>
          <a:p>
            <a:r>
              <a:rPr lang="ru-RU" dirty="0" smtClean="0"/>
              <a:t>Бирюков Дмитрий Вероника- Диплом 3 степени</a:t>
            </a:r>
          </a:p>
          <a:p>
            <a:r>
              <a:rPr lang="ru-RU" dirty="0" smtClean="0"/>
              <a:t>Чернавина Анна Вероника- Диплом 3 степени</a:t>
            </a:r>
          </a:p>
          <a:p>
            <a:r>
              <a:rPr lang="ru-RU" dirty="0" smtClean="0"/>
              <a:t>Коротков Сергей Вероника- Диплом 3 степени</a:t>
            </a:r>
          </a:p>
          <a:p>
            <a:endParaRPr lang="ru-RU" dirty="0"/>
          </a:p>
        </p:txBody>
      </p:sp>
      <p:pic>
        <p:nvPicPr>
          <p:cNvPr id="1026" name="Picture 2" descr="D:\Users\Елизавета\Desktop\СканГрамоты\IMG_20151213_14161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643" y="1517650"/>
            <a:ext cx="5718818" cy="45402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286" y="1"/>
            <a:ext cx="10515600" cy="950026"/>
          </a:xfrm>
        </p:spPr>
        <p:txBody>
          <a:bodyPr/>
          <a:lstStyle/>
          <a:p>
            <a:pPr algn="ctr"/>
            <a:r>
              <a:rPr lang="ru-RU" dirty="0" smtClean="0">
                <a:latin typeface="Segoe Script" pitchFamily="34" charset="0"/>
              </a:rPr>
              <a:t>Достижения учащихся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1040" y="909267"/>
            <a:ext cx="10275516" cy="468271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OdessaScript" pitchFamily="2" charset="0"/>
              </a:rPr>
              <a:t>Всероссийский конкурс РСХА «Моя малая Родина»</a:t>
            </a:r>
            <a:endParaRPr lang="ru-RU" sz="3200" dirty="0">
              <a:latin typeface="OdessaScript" pitchFamily="2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712520" y="1686296"/>
            <a:ext cx="5285056" cy="4503367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Участница Всероссийского конкурса учащаяся 10 класса Фомичева Анжела</a:t>
            </a:r>
            <a:endParaRPr lang="ru-RU" sz="3600" dirty="0"/>
          </a:p>
        </p:txBody>
      </p:sp>
      <p:pic>
        <p:nvPicPr>
          <p:cNvPr id="5122" name="Picture 2" descr="D:\Users\Елизавета\Pictures\img00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7492797" y="1517649"/>
            <a:ext cx="3571435" cy="50464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Segoe Script" panose="020B0504020000000003" pitchFamily="34" charset="0"/>
              </a:rPr>
              <a:t>Кабинет истории №42 МБОУ «СОШ №4»</a:t>
            </a:r>
            <a:endParaRPr lang="ru-RU" b="1" dirty="0">
              <a:latin typeface="Segoe Script" panose="020B0504020000000003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6525877" y="5628903"/>
            <a:ext cx="5389033" cy="83820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Ответственная за кабинет- учитель истории и обществознания  1 категории </a:t>
            </a:r>
            <a:r>
              <a:rPr lang="ru-RU" dirty="0" err="1" smtClean="0"/>
              <a:t>Садурдинова</a:t>
            </a:r>
            <a:r>
              <a:rPr lang="ru-RU" dirty="0" smtClean="0"/>
              <a:t> Е.М.</a:t>
            </a:r>
            <a:endParaRPr lang="ru-RU" dirty="0"/>
          </a:p>
        </p:txBody>
      </p:sp>
      <p:pic>
        <p:nvPicPr>
          <p:cNvPr id="4098" name="Picture 2" descr="D:\Школа\ФОТО\Кремль\DSC0445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6561" y="1416050"/>
            <a:ext cx="2956322" cy="394176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258784" y="1959429"/>
            <a:ext cx="573457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</a:rPr>
              <a:t>   Кабинет истории соответствует всем необходимым требования, предъявляемым к современному кабинету.</a:t>
            </a:r>
          </a:p>
          <a:p>
            <a:r>
              <a:rPr lang="ru-RU" sz="2000" dirty="0" smtClean="0">
                <a:solidFill>
                  <a:srgbClr val="0070C0"/>
                </a:solidFill>
              </a:rPr>
              <a:t>Кабинет имеет хорошее методическое обеспечение, эстетически оформлен, ТСО и оборудование в рабочем состоянии.</a:t>
            </a:r>
          </a:p>
          <a:p>
            <a:r>
              <a:rPr lang="ru-RU" sz="2000" dirty="0" smtClean="0">
                <a:solidFill>
                  <a:srgbClr val="0070C0"/>
                </a:solidFill>
              </a:rPr>
              <a:t>Кабинет является не только местом проведением учебных и дополнительных занятий, но и творческой мастерской учителя, о чем свидетельствуют многочисленные достижения учащихся и учителя.</a:t>
            </a:r>
            <a:endParaRPr lang="ru-RU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8009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Работа с родителями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ru-RU" dirty="0" smtClean="0"/>
              <a:t>Направления работы с родителями: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Родительские собрания</a:t>
            </a:r>
          </a:p>
          <a:p>
            <a:r>
              <a:rPr lang="ru-RU" dirty="0" smtClean="0"/>
              <a:t>Родительский комитет</a:t>
            </a:r>
          </a:p>
          <a:p>
            <a:r>
              <a:rPr lang="ru-RU" dirty="0" smtClean="0"/>
              <a:t>Привлечение родителей к организации и участию во внеклассных мероприятиях</a:t>
            </a:r>
            <a:endParaRPr lang="ru-RU" dirty="0"/>
          </a:p>
        </p:txBody>
      </p:sp>
      <p:pic>
        <p:nvPicPr>
          <p:cNvPr id="3075" name="Picture 3" descr="D:\Школа\ФОТО\6 класс\Городец 14\DSC0431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891640" y="1351396"/>
            <a:ext cx="3597453" cy="2698090"/>
          </a:xfrm>
          <a:prstGeom prst="rect">
            <a:avLst/>
          </a:prstGeom>
          <a:noFill/>
        </p:spPr>
      </p:pic>
      <p:pic>
        <p:nvPicPr>
          <p:cNvPr id="3076" name="Picture 4" descr="D:\Школа\ФОТО\5 класс\Школа 4\DSC03501.JPG"/>
          <p:cNvPicPr>
            <a:picLocks noChangeAspect="1" noChangeArrowheads="1"/>
          </p:cNvPicPr>
          <p:nvPr/>
        </p:nvPicPr>
        <p:blipFill>
          <a:blip r:embed="rId3" cstate="print"/>
          <a:srcRect l="25783" t="11322"/>
          <a:stretch>
            <a:fillRect/>
          </a:stretch>
        </p:blipFill>
        <p:spPr bwMode="auto">
          <a:xfrm>
            <a:off x="9223169" y="4197263"/>
            <a:ext cx="2968831" cy="266073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Методическая деятельность в кабинете.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839788" y="2505075"/>
            <a:ext cx="5157787" cy="1734416"/>
          </a:xfrm>
        </p:spPr>
        <p:txBody>
          <a:bodyPr>
            <a:normAutofit/>
          </a:bodyPr>
          <a:lstStyle/>
          <a:p>
            <a:r>
              <a:rPr lang="ru-RU" dirty="0" smtClean="0"/>
              <a:t>Работа ШМО учителей истории и обществоведческих дисциплин, руководитель ШМО </a:t>
            </a:r>
            <a:r>
              <a:rPr lang="ru-RU" dirty="0" err="1" smtClean="0"/>
              <a:t>Садурдинова</a:t>
            </a:r>
            <a:r>
              <a:rPr lang="ru-RU" dirty="0" smtClean="0"/>
              <a:t> Е.М.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1663164"/>
          </a:xfrm>
        </p:spPr>
        <p:txBody>
          <a:bodyPr/>
          <a:lstStyle/>
          <a:p>
            <a:r>
              <a:rPr lang="ru-RU" dirty="0" smtClean="0"/>
              <a:t>Работа ПТГ «Составление КТП и разработка уроков по истории в рамках внедрения ФГОС»</a:t>
            </a:r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7445829" y="1389413"/>
            <a:ext cx="2149433" cy="8668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1947553" y="1330036"/>
            <a:ext cx="1828800" cy="10687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5913912" y="1318161"/>
            <a:ext cx="23750" cy="28025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4125668" y="4455617"/>
            <a:ext cx="35695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Разработка методической копилки тестовых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материлов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 истории и обществознанию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545" y="3966466"/>
            <a:ext cx="3442127" cy="25815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4546347"/>
            <a:ext cx="2806089" cy="210456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271" y="0"/>
            <a:ext cx="10972800" cy="73478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Интересные уроки </a:t>
            </a:r>
            <a:endParaRPr lang="ru-RU" dirty="0">
              <a:solidFill>
                <a:srgbClr val="FF0000"/>
              </a:solidFill>
              <a:latin typeface="Segoe Script" panose="020B0504020000000003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3272" y="6019800"/>
            <a:ext cx="1823357" cy="838200"/>
          </a:xfrm>
        </p:spPr>
        <p:txBody>
          <a:bodyPr/>
          <a:lstStyle/>
          <a:p>
            <a:r>
              <a:rPr lang="ru-RU" dirty="0" smtClean="0"/>
              <a:t>Диспуты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132012" y="6019800"/>
            <a:ext cx="3260874" cy="838200"/>
          </a:xfrm>
        </p:spPr>
        <p:txBody>
          <a:bodyPr/>
          <a:lstStyle/>
          <a:p>
            <a:r>
              <a:rPr lang="ru-RU" dirty="0" smtClean="0"/>
              <a:t>Творческие уроки</a:t>
            </a:r>
            <a:endParaRPr lang="ru-RU" dirty="0"/>
          </a:p>
        </p:txBody>
      </p:sp>
      <p:pic>
        <p:nvPicPr>
          <p:cNvPr id="6146" name="Picture 2" descr="D:\Users\Елизавета\Desktop\Новая папка\IMG_20150409_09302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 b="12817"/>
          <a:stretch>
            <a:fillRect/>
          </a:stretch>
        </p:blipFill>
        <p:spPr bwMode="auto">
          <a:xfrm>
            <a:off x="334564" y="848088"/>
            <a:ext cx="3472505" cy="2270579"/>
          </a:xfrm>
          <a:prstGeom prst="rect">
            <a:avLst/>
          </a:prstGeom>
          <a:noFill/>
        </p:spPr>
      </p:pic>
      <p:pic>
        <p:nvPicPr>
          <p:cNvPr id="6147" name="Picture 3" descr="D:\Users\Елизавета\Desktop\Новая папка\IMG_20150409_09450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 l="961" t="8784" r="7823" b="14189"/>
          <a:stretch>
            <a:fillRect/>
          </a:stretch>
        </p:blipFill>
        <p:spPr bwMode="auto">
          <a:xfrm>
            <a:off x="963386" y="3231970"/>
            <a:ext cx="4049485" cy="2564674"/>
          </a:xfrm>
          <a:prstGeom prst="rect">
            <a:avLst/>
          </a:prstGeom>
          <a:noFill/>
        </p:spPr>
      </p:pic>
      <p:pic>
        <p:nvPicPr>
          <p:cNvPr id="6148" name="Picture 4" descr="D:\Users\Елизавета\Desktop\Новая папка\IMG_20151126_1311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0069" y="702127"/>
            <a:ext cx="4310743" cy="3233057"/>
          </a:xfrm>
          <a:prstGeom prst="rect">
            <a:avLst/>
          </a:prstGeom>
          <a:noFill/>
        </p:spPr>
      </p:pic>
      <p:pic>
        <p:nvPicPr>
          <p:cNvPr id="6149" name="Picture 5" descr="D:\Users\Елизавета\Desktop\Новая папка\IMG_20151126_1308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25543" y="4180115"/>
            <a:ext cx="3570513" cy="267788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883" y="273050"/>
            <a:ext cx="11285517" cy="11430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OdessaScript" pitchFamily="2" charset="0"/>
              </a:rPr>
              <a:t>Внеклассная, внеурочная деятельность в кабинете</a:t>
            </a:r>
            <a:endParaRPr lang="ru-RU" dirty="0">
              <a:latin typeface="OdessaScript" pitchFamily="2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2722" y="5866410"/>
            <a:ext cx="10992592" cy="8382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OdessaScript" pitchFamily="2" charset="0"/>
              </a:rPr>
              <a:t>Проведение предметных недель истории и обществознания</a:t>
            </a:r>
            <a:endParaRPr lang="ru-RU" sz="3600" dirty="0">
              <a:latin typeface="OdessaScript" pitchFamily="2" charset="0"/>
            </a:endParaRPr>
          </a:p>
        </p:txBody>
      </p:sp>
      <p:pic>
        <p:nvPicPr>
          <p:cNvPr id="5122" name="Picture 2" descr="D:\Школа\ФОТО\Предмет неделя\DSC0405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 l="12691" t="16932" r="16587" b="23116"/>
          <a:stretch>
            <a:fillRect/>
          </a:stretch>
        </p:blipFill>
        <p:spPr bwMode="auto">
          <a:xfrm>
            <a:off x="332510" y="3396343"/>
            <a:ext cx="3716976" cy="2363189"/>
          </a:xfrm>
          <a:prstGeom prst="rect">
            <a:avLst/>
          </a:prstGeom>
          <a:noFill/>
        </p:spPr>
      </p:pic>
      <p:pic>
        <p:nvPicPr>
          <p:cNvPr id="5125" name="Picture 5" descr="D:\Школа\ФОТО\Предмет неделя1\IMG_20140314_13544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0978" y="4070845"/>
            <a:ext cx="2599215" cy="1949411"/>
          </a:xfrm>
          <a:prstGeom prst="rect">
            <a:avLst/>
          </a:prstGeom>
          <a:noFill/>
        </p:spPr>
      </p:pic>
      <p:pic>
        <p:nvPicPr>
          <p:cNvPr id="5126" name="Picture 6" descr="D:\Школа\ФОТО\ПредметН15\DSC04583.JPG"/>
          <p:cNvPicPr>
            <a:picLocks noChangeAspect="1" noChangeArrowheads="1"/>
          </p:cNvPicPr>
          <p:nvPr/>
        </p:nvPicPr>
        <p:blipFill>
          <a:blip r:embed="rId4" cstate="print"/>
          <a:srcRect t="14109"/>
          <a:stretch>
            <a:fillRect/>
          </a:stretch>
        </p:blipFill>
        <p:spPr bwMode="auto">
          <a:xfrm>
            <a:off x="524268" y="1318161"/>
            <a:ext cx="3097707" cy="1995658"/>
          </a:xfrm>
          <a:prstGeom prst="rect">
            <a:avLst/>
          </a:prstGeom>
          <a:noFill/>
        </p:spPr>
      </p:pic>
      <p:pic>
        <p:nvPicPr>
          <p:cNvPr id="5127" name="Picture 7" descr="D:\Школа\ФОТО\ПредметН15\DSC046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4481" y="1239716"/>
            <a:ext cx="3065237" cy="2299132"/>
          </a:xfrm>
          <a:prstGeom prst="rect">
            <a:avLst/>
          </a:prstGeom>
          <a:noFill/>
        </p:spPr>
      </p:pic>
      <p:pic>
        <p:nvPicPr>
          <p:cNvPr id="5128" name="Picture 8" descr="D:\Школа\ФОТО\Предмет неделя1\IMG_20140311_084443.jpg"/>
          <p:cNvPicPr>
            <a:picLocks noChangeAspect="1" noChangeArrowheads="1"/>
          </p:cNvPicPr>
          <p:nvPr/>
        </p:nvPicPr>
        <p:blipFill>
          <a:blip r:embed="rId6" cstate="print"/>
          <a:srcRect l="17654" t="39810" r="34716"/>
          <a:stretch>
            <a:fillRect/>
          </a:stretch>
        </p:blipFill>
        <p:spPr bwMode="auto">
          <a:xfrm>
            <a:off x="4928260" y="1401288"/>
            <a:ext cx="1971304" cy="1868326"/>
          </a:xfrm>
          <a:prstGeom prst="rect">
            <a:avLst/>
          </a:prstGeom>
          <a:noFill/>
        </p:spPr>
      </p:pic>
      <p:pic>
        <p:nvPicPr>
          <p:cNvPr id="5129" name="Picture 9" descr="D:\Школа\ФОТО\Предмет неделя1\DSC04201.JPG"/>
          <p:cNvPicPr>
            <a:picLocks noChangeAspect="1" noChangeArrowheads="1"/>
          </p:cNvPicPr>
          <p:nvPr/>
        </p:nvPicPr>
        <p:blipFill>
          <a:blip r:embed="rId7" cstate="print"/>
          <a:srcRect l="19484" t="31084" r="15022" b="10436"/>
          <a:stretch>
            <a:fillRect/>
          </a:stretch>
        </p:blipFill>
        <p:spPr bwMode="auto">
          <a:xfrm>
            <a:off x="8170223" y="3825271"/>
            <a:ext cx="3277590" cy="21950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207" y="84840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Segoe Script" panose="020B0504020000000003" pitchFamily="34" charset="0"/>
              </a:rPr>
              <a:t>Жизнь </a:t>
            </a:r>
            <a:r>
              <a:rPr lang="ru-RU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класса</a:t>
            </a:r>
            <a:br>
              <a:rPr lang="ru-RU" dirty="0" smtClean="0">
                <a:solidFill>
                  <a:srgbClr val="FF0000"/>
                </a:solidFill>
                <a:latin typeface="Segoe Script" panose="020B0504020000000003" pitchFamily="34" charset="0"/>
              </a:rPr>
            </a:br>
            <a:r>
              <a:rPr lang="ru-RU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  </a:t>
            </a:r>
            <a:r>
              <a:rPr lang="ru-RU" dirty="0" smtClean="0">
                <a:latin typeface="OdessaScript" pitchFamily="2" charset="0"/>
              </a:rPr>
              <a:t>Внеклассные мероприятия</a:t>
            </a:r>
            <a:endParaRPr lang="ru-RU" dirty="0">
              <a:latin typeface="OdessaScript" pitchFamily="2" charset="0"/>
            </a:endParaRPr>
          </a:p>
        </p:txBody>
      </p:sp>
      <p:pic>
        <p:nvPicPr>
          <p:cNvPr id="6147" name="Picture 3" descr="D:\Школа\ФОТО\5 класс\DSC0375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815" y="1227840"/>
            <a:ext cx="3038601" cy="2278951"/>
          </a:xfrm>
          <a:prstGeom prst="rect">
            <a:avLst/>
          </a:prstGeom>
          <a:noFill/>
        </p:spPr>
      </p:pic>
      <p:pic>
        <p:nvPicPr>
          <p:cNvPr id="6148" name="Picture 4" descr="D:\Школа\ФОТО\5 класс\Копия DSC03489.JPG"/>
          <p:cNvPicPr>
            <a:picLocks noChangeAspect="1" noChangeArrowheads="1"/>
          </p:cNvPicPr>
          <p:nvPr/>
        </p:nvPicPr>
        <p:blipFill>
          <a:blip r:embed="rId3" cstate="print"/>
          <a:srcRect r="11612" b="9052"/>
          <a:stretch>
            <a:fillRect/>
          </a:stretch>
        </p:blipFill>
        <p:spPr bwMode="auto">
          <a:xfrm>
            <a:off x="8327815" y="1282535"/>
            <a:ext cx="3108123" cy="2398816"/>
          </a:xfrm>
          <a:prstGeom prst="rect">
            <a:avLst/>
          </a:prstGeom>
          <a:noFill/>
        </p:spPr>
      </p:pic>
      <p:pic>
        <p:nvPicPr>
          <p:cNvPr id="6150" name="Picture 6" descr="D:\Школа\ФОТО\6 класс\ДИ марта\DSC04227.JPG"/>
          <p:cNvPicPr>
            <a:picLocks noChangeAspect="1" noChangeArrowheads="1"/>
          </p:cNvPicPr>
          <p:nvPr/>
        </p:nvPicPr>
        <p:blipFill>
          <a:blip r:embed="rId4" cstate="print"/>
          <a:srcRect r="19789" b="3744"/>
          <a:stretch>
            <a:fillRect/>
          </a:stretch>
        </p:blipFill>
        <p:spPr bwMode="auto">
          <a:xfrm>
            <a:off x="4692508" y="1227840"/>
            <a:ext cx="2860199" cy="2574454"/>
          </a:xfrm>
          <a:prstGeom prst="rect">
            <a:avLst/>
          </a:prstGeom>
          <a:noFill/>
        </p:spPr>
      </p:pic>
      <p:pic>
        <p:nvPicPr>
          <p:cNvPr id="6151" name="Picture 7" descr="D:\Школа\ФОТО\6 класс\ДИ марта\DSC042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37766" y="3957292"/>
            <a:ext cx="2026991" cy="2702415"/>
          </a:xfrm>
          <a:prstGeom prst="rect">
            <a:avLst/>
          </a:prstGeom>
          <a:noFill/>
        </p:spPr>
      </p:pic>
      <p:pic>
        <p:nvPicPr>
          <p:cNvPr id="6153" name="Picture 9" descr="D:\Школа\ФОТО\6 класс\ДИ марта\IMG_20140222_100551.jpg"/>
          <p:cNvPicPr>
            <a:picLocks noChangeAspect="1" noChangeArrowheads="1"/>
          </p:cNvPicPr>
          <p:nvPr/>
        </p:nvPicPr>
        <p:blipFill>
          <a:blip r:embed="rId6" cstate="print"/>
          <a:srcRect t="21711"/>
          <a:stretch>
            <a:fillRect/>
          </a:stretch>
        </p:blipFill>
        <p:spPr bwMode="auto">
          <a:xfrm>
            <a:off x="4172196" y="4144488"/>
            <a:ext cx="4302826" cy="2526476"/>
          </a:xfrm>
          <a:prstGeom prst="rect">
            <a:avLst/>
          </a:prstGeom>
          <a:noFill/>
        </p:spPr>
      </p:pic>
      <p:pic>
        <p:nvPicPr>
          <p:cNvPr id="10" name="Picture 2" descr="D:\Users\Елизавета\Desktop\Новая папка\DSC0467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0660" y="3802294"/>
            <a:ext cx="3020164" cy="226512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62815" y="6178254"/>
            <a:ext cx="22595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FFC000"/>
                </a:solidFill>
                <a:latin typeface="OdessaScript" pitchFamily="2" charset="0"/>
              </a:rPr>
              <a:t>Классный уголок</a:t>
            </a:r>
            <a:endParaRPr lang="ru-RU" sz="2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OdessaScript" pitchFamily="2" charset="0"/>
              </a:rPr>
              <a:t>Соблюдение охраны труда и технической безопасности</a:t>
            </a:r>
            <a:endParaRPr lang="ru-RU" dirty="0">
              <a:latin typeface="OdessaScript" pitchFamily="2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235033"/>
            <a:ext cx="5386917" cy="838200"/>
          </a:xfrm>
        </p:spPr>
        <p:txBody>
          <a:bodyPr/>
          <a:lstStyle/>
          <a:p>
            <a:r>
              <a:rPr lang="ru-RU" dirty="0" smtClean="0"/>
              <a:t>Направления работы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26473" y="1926772"/>
            <a:ext cx="5386917" cy="4553182"/>
          </a:xfrm>
        </p:spPr>
        <p:txBody>
          <a:bodyPr>
            <a:normAutofit/>
          </a:bodyPr>
          <a:lstStyle/>
          <a:p>
            <a:r>
              <a:rPr lang="ru-RU" dirty="0" smtClean="0"/>
              <a:t>Инструктажи, ведение журнала инструктажей</a:t>
            </a:r>
          </a:p>
          <a:p>
            <a:r>
              <a:rPr lang="ru-RU" dirty="0" smtClean="0"/>
              <a:t>Контроль за исправностью технических средств</a:t>
            </a:r>
          </a:p>
          <a:p>
            <a:r>
              <a:rPr lang="ru-RU" dirty="0" smtClean="0"/>
              <a:t>Контроль за соблюдением техники безопасности в кабинете</a:t>
            </a:r>
          </a:p>
          <a:p>
            <a:r>
              <a:rPr lang="ru-RU" dirty="0" smtClean="0"/>
              <a:t>Регулярное проветривание, уборка кабинета</a:t>
            </a:r>
          </a:p>
          <a:p>
            <a:r>
              <a:rPr lang="ru-RU" dirty="0" smtClean="0"/>
              <a:t>Содержание аптечки в кабинете</a:t>
            </a:r>
          </a:p>
          <a:p>
            <a:r>
              <a:rPr lang="ru-RU" dirty="0" smtClean="0"/>
              <a:t>Уголок безопасности</a:t>
            </a:r>
            <a:endParaRPr lang="ru-RU" dirty="0"/>
          </a:p>
        </p:txBody>
      </p:sp>
      <p:pic>
        <p:nvPicPr>
          <p:cNvPr id="2050" name="Picture 2" descr="D:\Users\Елизавета\Desktop\Новая папка\DSC0466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 l="4644" b="10975"/>
          <a:stretch>
            <a:fillRect/>
          </a:stretch>
        </p:blipFill>
        <p:spPr bwMode="auto">
          <a:xfrm>
            <a:off x="7070271" y="1436008"/>
            <a:ext cx="4572001" cy="3201306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69140" y="5087818"/>
            <a:ext cx="1875692" cy="14067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r="10095"/>
          <a:stretch/>
        </p:blipFill>
        <p:spPr>
          <a:xfrm rot="5400000">
            <a:off x="7624033" y="4996812"/>
            <a:ext cx="1875693" cy="15887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08323" y="1451026"/>
            <a:ext cx="8640064" cy="3472665"/>
          </a:xfrm>
        </p:spPr>
        <p:txBody>
          <a:bodyPr>
            <a:normAutofit/>
          </a:bodyPr>
          <a:lstStyle/>
          <a:p>
            <a:pPr algn="ctr"/>
            <a:r>
              <a:rPr lang="ru-RU" sz="8000" b="1" dirty="0" smtClean="0">
                <a:solidFill>
                  <a:srgbClr val="FFC000"/>
                </a:solidFill>
                <a:latin typeface="Segoe Script" panose="020B0504020000000003" pitchFamily="34" charset="0"/>
              </a:rPr>
              <a:t>Спасибо за внимание!</a:t>
            </a:r>
            <a:endParaRPr lang="ru-RU" sz="8000" b="1" dirty="0">
              <a:solidFill>
                <a:srgbClr val="FFC000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190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Оборудование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70C0"/>
                </a:solidFill>
              </a:rPr>
              <a:t>кабинета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026" name="Picture 2" descr="H:\Паспорт\фото\DSC046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315494"/>
            <a:ext cx="5087568" cy="3815676"/>
          </a:xfrm>
          <a:prstGeom prst="rect">
            <a:avLst/>
          </a:prstGeom>
          <a:noFill/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461" y="2210227"/>
            <a:ext cx="4876800" cy="3657600"/>
          </a:xfrm>
        </p:spPr>
      </p:pic>
      <p:sp>
        <p:nvSpPr>
          <p:cNvPr id="5" name="Прямоугольник 4"/>
          <p:cNvSpPr/>
          <p:nvPr/>
        </p:nvSpPr>
        <p:spPr>
          <a:xfrm>
            <a:off x="1256788" y="1417638"/>
            <a:ext cx="37555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Рабочее место учителя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838461" y="5974561"/>
            <a:ext cx="49922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00B050"/>
                </a:solidFill>
              </a:rPr>
              <a:t>Рабочие места учащихся</a:t>
            </a:r>
            <a:endParaRPr lang="ru-RU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17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929" y="0"/>
            <a:ext cx="10972800" cy="1143000"/>
          </a:xfrm>
        </p:spPr>
        <p:txBody>
          <a:bodyPr/>
          <a:lstStyle/>
          <a:p>
            <a:pPr algn="ctr"/>
            <a:r>
              <a:rPr lang="ru-RU" b="1" dirty="0" smtClean="0"/>
              <a:t>Технические средства обучения</a:t>
            </a:r>
            <a:endParaRPr lang="ru-RU" b="1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7053943" y="947057"/>
            <a:ext cx="4528458" cy="2596243"/>
          </a:xfrm>
        </p:spPr>
        <p:txBody>
          <a:bodyPr/>
          <a:lstStyle/>
          <a:p>
            <a:r>
              <a:rPr lang="ru-RU" dirty="0" smtClean="0"/>
              <a:t>ПК</a:t>
            </a:r>
          </a:p>
          <a:p>
            <a:endParaRPr lang="ru-RU" dirty="0" smtClean="0"/>
          </a:p>
          <a:p>
            <a:r>
              <a:rPr lang="ru-RU" dirty="0" smtClean="0"/>
              <a:t>Интернет</a:t>
            </a:r>
          </a:p>
          <a:p>
            <a:endParaRPr lang="ru-RU" dirty="0" smtClean="0"/>
          </a:p>
          <a:p>
            <a:r>
              <a:rPr lang="ru-RU" dirty="0" smtClean="0"/>
              <a:t>Принтер, сканер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992" y="4212069"/>
            <a:ext cx="2527360" cy="1895520"/>
          </a:xfrm>
        </p:spPr>
      </p:pic>
      <p:pic>
        <p:nvPicPr>
          <p:cNvPr id="2050" name="Picture 2" descr="H:\Паспорт\фото\DSC046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931" y="1047525"/>
            <a:ext cx="4643472" cy="3482913"/>
          </a:xfrm>
          <a:prstGeom prst="rect">
            <a:avLst/>
          </a:prstGeom>
          <a:noFill/>
        </p:spPr>
      </p:pic>
      <p:cxnSp>
        <p:nvCxnSpPr>
          <p:cNvPr id="9" name="Прямая со стрелкой 8"/>
          <p:cNvCxnSpPr/>
          <p:nvPr/>
        </p:nvCxnSpPr>
        <p:spPr>
          <a:xfrm flipH="1" flipV="1">
            <a:off x="5045528" y="1828801"/>
            <a:ext cx="1796144" cy="1632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1632857" y="2873829"/>
            <a:ext cx="5519059" cy="5551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4686300" y="1191986"/>
            <a:ext cx="2449286" cy="5388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7566042" y="3423948"/>
            <a:ext cx="2598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B050"/>
                </a:solidFill>
              </a:rPr>
              <a:t>Проектор, экран.</a:t>
            </a:r>
            <a:endParaRPr lang="ru-RU" sz="2400" dirty="0">
              <a:solidFill>
                <a:srgbClr val="00B05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555" r="6454"/>
          <a:stretch/>
        </p:blipFill>
        <p:spPr>
          <a:xfrm rot="5400000">
            <a:off x="9040096" y="4315698"/>
            <a:ext cx="2039397" cy="175567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Учебно-методическое обеспечение кабинета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486400"/>
            <a:ext cx="5386917" cy="1137138"/>
          </a:xfrm>
        </p:spPr>
        <p:txBody>
          <a:bodyPr/>
          <a:lstStyle/>
          <a:p>
            <a:r>
              <a:rPr lang="ru-RU" dirty="0" smtClean="0"/>
              <a:t>УМК по всеобщей истории и истории России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09600" y="1516913"/>
            <a:ext cx="5386917" cy="3887426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Предметная линия учебников по всеобщей истории под редакцией А.А. </a:t>
            </a:r>
            <a:r>
              <a:rPr lang="ru-RU" dirty="0" err="1" smtClean="0"/>
              <a:t>Вигасина</a:t>
            </a:r>
            <a:r>
              <a:rPr lang="ru-RU" dirty="0" smtClean="0"/>
              <a:t>- О.С. </a:t>
            </a:r>
            <a:r>
              <a:rPr lang="ru-RU" dirty="0" err="1" smtClean="0"/>
              <a:t>Сороко</a:t>
            </a:r>
            <a:r>
              <a:rPr lang="ru-RU" dirty="0" smtClean="0"/>
              <a:t>-Цюпы,  5-9 классы</a:t>
            </a:r>
          </a:p>
          <a:p>
            <a:pPr marL="36576" indent="0">
              <a:buNone/>
            </a:pPr>
            <a:endParaRPr lang="ru-RU" dirty="0" smtClean="0"/>
          </a:p>
          <a:p>
            <a:r>
              <a:rPr lang="ru-RU" dirty="0" smtClean="0"/>
              <a:t>Предметная линия учебников по всеобщей истории под редакцией Н.В. </a:t>
            </a:r>
            <a:r>
              <a:rPr lang="ru-RU" dirty="0" err="1" smtClean="0"/>
              <a:t>Загладина</a:t>
            </a:r>
            <a:r>
              <a:rPr lang="ru-RU" dirty="0" smtClean="0"/>
              <a:t> 10 -11 классы</a:t>
            </a:r>
          </a:p>
          <a:p>
            <a:r>
              <a:rPr lang="ru-RU" dirty="0" smtClean="0"/>
              <a:t>Предметна линия учебников по истории России под редакцией А.А. Данилова, Л.Г </a:t>
            </a:r>
            <a:r>
              <a:rPr lang="ru-RU" dirty="0" err="1"/>
              <a:t>К</a:t>
            </a:r>
            <a:r>
              <a:rPr lang="ru-RU" dirty="0" err="1" smtClean="0"/>
              <a:t>осулиной</a:t>
            </a:r>
            <a:r>
              <a:rPr lang="ru-RU" dirty="0" smtClean="0"/>
              <a:t>, 6-9 классы</a:t>
            </a:r>
          </a:p>
          <a:p>
            <a:r>
              <a:rPr lang="ru-RU" dirty="0"/>
              <a:t>Предметна линия учебников по истории России </a:t>
            </a:r>
            <a:r>
              <a:rPr lang="ru-RU" dirty="0" smtClean="0"/>
              <a:t>А.А. </a:t>
            </a:r>
            <a:r>
              <a:rPr lang="ru-RU" dirty="0" err="1" smtClean="0"/>
              <a:t>Левандовский</a:t>
            </a:r>
            <a:r>
              <a:rPr lang="ru-RU" dirty="0" smtClean="0"/>
              <a:t>, Ю.А. </a:t>
            </a:r>
            <a:r>
              <a:rPr lang="ru-RU" dirty="0" err="1" smtClean="0"/>
              <a:t>Щетинов</a:t>
            </a:r>
            <a:r>
              <a:rPr lang="ru-RU" dirty="0" smtClean="0"/>
              <a:t>.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01592" y="3829313"/>
            <a:ext cx="2949495" cy="2212121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02743" y="2217557"/>
            <a:ext cx="3950190" cy="296264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>Учебно-методическое обеспечение кабинета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УМК по обществознанию</a:t>
            </a:r>
            <a:endParaRPr lang="ru-RU" dirty="0"/>
          </a:p>
        </p:txBody>
      </p:sp>
      <p:pic>
        <p:nvPicPr>
          <p:cNvPr id="23" name="Объект 22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7505" y="1731538"/>
            <a:ext cx="4070350" cy="3439378"/>
          </a:xfrm>
        </p:spPr>
      </p:pic>
      <p:sp>
        <p:nvSpPr>
          <p:cNvPr id="24" name="Объект 2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 smtClean="0"/>
              <a:t>Предметная линия учебников А.И. Кравченко, 6-9 классы.</a:t>
            </a:r>
          </a:p>
          <a:p>
            <a:r>
              <a:rPr lang="ru-RU" dirty="0" smtClean="0"/>
              <a:t>10-11 классы предметная линия учебников </a:t>
            </a:r>
            <a:r>
              <a:rPr lang="ru-RU" dirty="0"/>
              <a:t>под редакцией Л.Н. </a:t>
            </a:r>
            <a:r>
              <a:rPr lang="ru-RU" dirty="0" smtClean="0"/>
              <a:t>Боголюбова (базовый и профильный уровни</a:t>
            </a:r>
            <a:endParaRPr lang="ru-RU" dirty="0"/>
          </a:p>
          <a:p>
            <a:r>
              <a:rPr lang="ru-RU" dirty="0"/>
              <a:t>5</a:t>
            </a:r>
            <a:r>
              <a:rPr lang="ru-RU" dirty="0" smtClean="0"/>
              <a:t> класс - предметная линия учебников под редакцией Л.Н. Боголюбова, ФГОС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Учебно-методическое обеспечение кабинета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УМК по религиям России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1094"/>
          <a:stretch/>
        </p:blipFill>
        <p:spPr>
          <a:xfrm rot="5400000">
            <a:off x="496246" y="1693619"/>
            <a:ext cx="4166966" cy="3515213"/>
          </a:xfrm>
        </p:spPr>
      </p:pic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/>
              <a:t>Учебник </a:t>
            </a:r>
            <a:r>
              <a:rPr lang="ru-RU" u="sng" dirty="0"/>
              <a:t>- </a:t>
            </a:r>
            <a:r>
              <a:rPr lang="ru-RU" dirty="0" err="1"/>
              <a:t>В.В.Сомов</a:t>
            </a:r>
            <a:r>
              <a:rPr lang="ru-RU" dirty="0"/>
              <a:t>, </a:t>
            </a:r>
            <a:r>
              <a:rPr lang="ru-RU" dirty="0" err="1"/>
              <a:t>В.К.Романовский</a:t>
            </a:r>
            <a:r>
              <a:rPr lang="ru-RU" dirty="0"/>
              <a:t>, </a:t>
            </a:r>
            <a:r>
              <a:rPr lang="ru-RU" dirty="0" err="1"/>
              <a:t>Г.Б.Гречухин</a:t>
            </a:r>
            <a:r>
              <a:rPr lang="ru-RU" dirty="0"/>
              <a:t>, </a:t>
            </a:r>
            <a:r>
              <a:rPr lang="ru-RU" dirty="0" err="1"/>
              <a:t>Л.Н.Шилова</a:t>
            </a:r>
            <a:r>
              <a:rPr lang="ru-RU" dirty="0"/>
              <a:t>. Религии России. Пособие для учителя. Н.Н.  Нижегородский гуманитарный центр, 2012 год.</a:t>
            </a:r>
          </a:p>
          <a:p>
            <a:r>
              <a:rPr lang="ru-RU" dirty="0"/>
              <a:t>Программа- В. А. Сомов, В.К. Романовский, Г.Б. </a:t>
            </a:r>
            <a:r>
              <a:rPr lang="ru-RU" dirty="0" err="1"/>
              <a:t>Гречухин</a:t>
            </a:r>
            <a:r>
              <a:rPr lang="ru-RU" dirty="0"/>
              <a:t>. Нижний Новгород: НИРО. 2014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Носители электронной информации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Видеоматериала</a:t>
            </a:r>
          </a:p>
          <a:p>
            <a:r>
              <a:rPr lang="ru-RU" dirty="0" smtClean="0"/>
              <a:t>Диски с электронной информацией</a:t>
            </a:r>
          </a:p>
          <a:p>
            <a:r>
              <a:rPr lang="ru-RU" dirty="0" smtClean="0"/>
              <a:t>Диски с тестами- тренажерами</a:t>
            </a:r>
          </a:p>
          <a:p>
            <a:r>
              <a:rPr lang="ru-RU" dirty="0" smtClean="0"/>
              <a:t>Диск с электронными картами, презентациями</a:t>
            </a:r>
            <a:endParaRPr lang="ru-RU" dirty="0"/>
          </a:p>
        </p:txBody>
      </p:sp>
      <p:pic>
        <p:nvPicPr>
          <p:cNvPr id="3074" name="Picture 2" descr="D:\Users\Елизавета\Desktop\Новая папка\DSC0466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292" y="2057400"/>
            <a:ext cx="4846108" cy="363458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1663" y="0"/>
            <a:ext cx="10515600" cy="997527"/>
          </a:xfrm>
        </p:spPr>
        <p:txBody>
          <a:bodyPr/>
          <a:lstStyle/>
          <a:p>
            <a:pPr algn="ctr"/>
            <a:r>
              <a:rPr lang="ru-RU" dirty="0" smtClean="0">
                <a:latin typeface="Segoe Script" pitchFamily="34" charset="0"/>
              </a:rPr>
              <a:t>Печатные пособия</a:t>
            </a:r>
            <a:endParaRPr lang="ru-RU" dirty="0">
              <a:latin typeface="Segoe Script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404" y="1151906"/>
            <a:ext cx="3019693" cy="557522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Исторические карты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7977249" y="795646"/>
            <a:ext cx="1843644" cy="474395"/>
          </a:xfrm>
        </p:spPr>
        <p:txBody>
          <a:bodyPr/>
          <a:lstStyle/>
          <a:p>
            <a:r>
              <a:rPr lang="ru-RU" dirty="0" smtClean="0"/>
              <a:t>Плакаты</a:t>
            </a:r>
            <a:endParaRPr lang="ru-RU" dirty="0"/>
          </a:p>
        </p:txBody>
      </p:sp>
      <p:pic>
        <p:nvPicPr>
          <p:cNvPr id="3075" name="Picture 3" descr="H:\Паспорт\фото\DSC04656.JPG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 cstate="print"/>
          <a:srcRect l="-2732" t="8719" r="4328" b="9418"/>
          <a:stretch/>
        </p:blipFill>
        <p:spPr bwMode="auto">
          <a:xfrm>
            <a:off x="131695" y="1721922"/>
            <a:ext cx="3713474" cy="276672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20650"/>
            <a:bevelB w="127000" h="63500"/>
          </a:sp3d>
        </p:spPr>
      </p:pic>
      <p:pic>
        <p:nvPicPr>
          <p:cNvPr id="3076" name="Picture 4" descr="H:\Паспорт\фото\DSC04654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/>
          <a:srcRect l="7079" t="2424"/>
          <a:stretch/>
        </p:blipFill>
        <p:spPr bwMode="auto">
          <a:xfrm rot="5400000">
            <a:off x="3628689" y="2206796"/>
            <a:ext cx="4565040" cy="3595292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6" b="7721"/>
          <a:stretch/>
        </p:blipFill>
        <p:spPr>
          <a:xfrm>
            <a:off x="7801403" y="2414954"/>
            <a:ext cx="4251569" cy="26259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569</TotalTime>
  <Words>738</Words>
  <Application>Microsoft Office PowerPoint</Application>
  <PresentationFormat>Широкоэкранный</PresentationFormat>
  <Paragraphs>129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5" baseType="lpstr">
      <vt:lpstr>Arial</vt:lpstr>
      <vt:lpstr>Calibri</vt:lpstr>
      <vt:lpstr>Franklin Gothic Book</vt:lpstr>
      <vt:lpstr>MV Boli</vt:lpstr>
      <vt:lpstr>OdessaScript</vt:lpstr>
      <vt:lpstr>Segoe Script</vt:lpstr>
      <vt:lpstr>Times New Roman</vt:lpstr>
      <vt:lpstr>Wingdings 2</vt:lpstr>
      <vt:lpstr>Техническая</vt:lpstr>
      <vt:lpstr>Кабинет истории МБОУ «СОШ №4»</vt:lpstr>
      <vt:lpstr>Кабинет истории №42 МБОУ «СОШ №4»</vt:lpstr>
      <vt:lpstr>Оборудование кабинета</vt:lpstr>
      <vt:lpstr>Технические средства обучения</vt:lpstr>
      <vt:lpstr>Учебно-методическое обеспечение кабинета</vt:lpstr>
      <vt:lpstr>Учебно-методическое обеспечение кабинета</vt:lpstr>
      <vt:lpstr>Учебно-методическое обеспечение кабинета</vt:lpstr>
      <vt:lpstr>Носители электронной информации</vt:lpstr>
      <vt:lpstr>Печатные пособия</vt:lpstr>
      <vt:lpstr>Печатные пособия</vt:lpstr>
      <vt:lpstr>Достижения учащихся</vt:lpstr>
      <vt:lpstr>Достижения учащихся</vt:lpstr>
      <vt:lpstr>Достижения учащихся</vt:lpstr>
      <vt:lpstr>Достижения учащихся</vt:lpstr>
      <vt:lpstr>Достижения учащихся</vt:lpstr>
      <vt:lpstr>  Областной конкурс «Правовая культура как необходимое условие существования правового государства»  </vt:lpstr>
      <vt:lpstr>Областной конкурс от НПА «Я- будущий избиратель»</vt:lpstr>
      <vt:lpstr>Достижения учащихся</vt:lpstr>
      <vt:lpstr>Достижения учащихся</vt:lpstr>
      <vt:lpstr>Работа с родителями</vt:lpstr>
      <vt:lpstr>Методическая деятельность в кабинете.</vt:lpstr>
      <vt:lpstr>Интересные уроки </vt:lpstr>
      <vt:lpstr>Внеклассная, внеурочная деятельность в кабинете</vt:lpstr>
      <vt:lpstr>Жизнь класса   Внеклассные мероприятия</vt:lpstr>
      <vt:lpstr>Соблюдение охраны труда и технической безопасности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Кабинет истории МБОУ «СОШ №4»</dc:title>
  <dc:creator>RMU</dc:creator>
  <cp:lastModifiedBy>RMU</cp:lastModifiedBy>
  <cp:revision>42</cp:revision>
  <dcterms:created xsi:type="dcterms:W3CDTF">2015-12-08T13:04:30Z</dcterms:created>
  <dcterms:modified xsi:type="dcterms:W3CDTF">2015-12-14T11:15:17Z</dcterms:modified>
</cp:coreProperties>
</file>