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86" r:id="rId6"/>
    <p:sldId id="261" r:id="rId7"/>
    <p:sldId id="262" r:id="rId8"/>
    <p:sldId id="270" r:id="rId9"/>
    <p:sldId id="263" r:id="rId10"/>
    <p:sldId id="272" r:id="rId11"/>
    <p:sldId id="264" r:id="rId12"/>
    <p:sldId id="265" r:id="rId13"/>
    <p:sldId id="273" r:id="rId14"/>
    <p:sldId id="275" r:id="rId15"/>
    <p:sldId id="274" r:id="rId16"/>
    <p:sldId id="276" r:id="rId17"/>
    <p:sldId id="277" r:id="rId18"/>
    <p:sldId id="278" r:id="rId19"/>
    <p:sldId id="279" r:id="rId20"/>
    <p:sldId id="280" r:id="rId21"/>
    <p:sldId id="287" r:id="rId22"/>
    <p:sldId id="281" r:id="rId23"/>
    <p:sldId id="282" r:id="rId24"/>
    <p:sldId id="283" r:id="rId25"/>
    <p:sldId id="284" r:id="rId26"/>
    <p:sldId id="266" r:id="rId27"/>
    <p:sldId id="267" r:id="rId28"/>
    <p:sldId id="268" r:id="rId29"/>
    <p:sldId id="269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76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360C6-71CF-42D5-9C8C-AFD8A8CE575C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E8329-675B-4C1F-A42C-6BC55FE856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E8329-675B-4C1F-A42C-6BC55FE856F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EBFE-4CA2-4A30-AE1C-700F928A692F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5B01-BD80-4647-8113-6A0FFC8FE3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EBFE-4CA2-4A30-AE1C-700F928A692F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5B01-BD80-4647-8113-6A0FFC8FE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EBFE-4CA2-4A30-AE1C-700F928A692F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5B01-BD80-4647-8113-6A0FFC8FE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EBFE-4CA2-4A30-AE1C-700F928A692F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5B01-BD80-4647-8113-6A0FFC8FE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EBFE-4CA2-4A30-AE1C-700F928A692F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2005B01-BD80-4647-8113-6A0FFC8FE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EBFE-4CA2-4A30-AE1C-700F928A692F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5B01-BD80-4647-8113-6A0FFC8FE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EBFE-4CA2-4A30-AE1C-700F928A692F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5B01-BD80-4647-8113-6A0FFC8FE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EBFE-4CA2-4A30-AE1C-700F928A692F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5B01-BD80-4647-8113-6A0FFC8FE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EBFE-4CA2-4A30-AE1C-700F928A692F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5B01-BD80-4647-8113-6A0FFC8FE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EBFE-4CA2-4A30-AE1C-700F928A692F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5B01-BD80-4647-8113-6A0FFC8FE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EBFE-4CA2-4A30-AE1C-700F928A692F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5B01-BD80-4647-8113-6A0FFC8FE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7B4EBFE-4CA2-4A30-AE1C-700F928A692F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2005B01-BD80-4647-8113-6A0FFC8FE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214290"/>
            <a:ext cx="5143536" cy="164307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Партизанское движение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1988840"/>
            <a:ext cx="4392488" cy="1584176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25000"/>
                  </a:schemeClr>
                </a:solidFill>
              </a:rPr>
              <a:t>в </a:t>
            </a:r>
            <a:r>
              <a:rPr lang="ru-RU" sz="4400" b="1" dirty="0" smtClean="0">
                <a:solidFill>
                  <a:schemeClr val="accent6">
                    <a:lumMod val="25000"/>
                  </a:schemeClr>
                </a:solidFill>
              </a:rPr>
              <a:t>годы Великой Отечественной войны</a:t>
            </a:r>
            <a:endParaRPr lang="ru-RU" sz="4400" b="1" dirty="0">
              <a:solidFill>
                <a:schemeClr val="accent6">
                  <a:lumMod val="25000"/>
                </a:schemeClr>
              </a:solidFill>
            </a:endParaRPr>
          </a:p>
        </p:txBody>
      </p:sp>
      <p:pic>
        <p:nvPicPr>
          <p:cNvPr id="4" name="Рисунок 3" descr="Юный и пожилой партизаны у стога сена в Ленинградской област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789040"/>
            <a:ext cx="2272906" cy="286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2" descr="https://encrypted-tbn0.gstatic.com/images?q=tbn:ANd9GcRMNd6htLdUCjiGmpmNvDYV-qcfO3NQyTmdGoGbMrixRBDrDt_P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72816"/>
            <a:ext cx="2736304" cy="4256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4032448" cy="662473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Трудный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зимний период 1941-1942 годов, отсутствие надежно оборудованных баз партизанских отрядов, недостаток оружия и боеприпасов, плохое вооружение и продовольственное снабжение, а также недостаток профессиональных медиков и лекарств в значительной степени усложнили эффективные действия партизан, сводя их к осуществлению диверсий на транспортных магистралях, уничтожению небольших групп оккупантов, разгрому мест их расположения, уничтожению полицаев – местных жителей, согласившихся на сотрудничество с оккупантами. Тем не менее партизанское и подпольное движение в тылу врага все же состоялось. Многие отряды действовали в Смоленской, Московской, Орловской, Брянской и в ряде других областей страны, попавших под пяту немецко-фашистских оккупантов.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332268"/>
            <a:ext cx="4978486" cy="3067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3566283"/>
            <a:ext cx="3710435" cy="2782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7738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/>
              </a:rPr>
              <a:t>Руководство осуществлялось в основном по радио</a:t>
            </a:r>
            <a:endParaRPr lang="ru-RU" sz="36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4" name="Содержимое 3" descr="http://www.tatveteran.ru/www/img/238_bi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00174"/>
            <a:ext cx="674079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14348" y="6143644"/>
            <a:ext cx="7858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Попов Д. М, начальник Западного штаба партизанского движения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203245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b="1" dirty="0" smtClean="0">
                <a:solidFill>
                  <a:schemeClr val="bg1"/>
                </a:solidFill>
                <a:effectLst/>
              </a:rPr>
              <a:t>Наиболее результативные </a:t>
            </a:r>
            <a:r>
              <a:rPr lang="ru-RU" sz="3600" b="1" dirty="0" err="1" smtClean="0">
                <a:solidFill>
                  <a:schemeClr val="bg1"/>
                </a:solidFill>
                <a:effectLst/>
              </a:rPr>
              <a:t>партизан-ские</a:t>
            </a:r>
            <a:r>
              <a:rPr lang="ru-RU" sz="3600" b="1" dirty="0" smtClean="0">
                <a:solidFill>
                  <a:schemeClr val="bg1"/>
                </a:solidFill>
                <a:effectLst/>
              </a:rPr>
              <a:t> рейды совершили формирования С.А. Ковпака, А.Н.Сабурова, С.В.Гришина, А.Ф.Федорова, П.П.Вершигоры.</a:t>
            </a:r>
            <a:endParaRPr lang="ru-RU" sz="36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4" name="Содержимое 3" descr="Ковпак Сидор Артемьевич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285992"/>
            <a:ext cx="150019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Сабуров Александр Николаевич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285992"/>
            <a:ext cx="157639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-Se7en\Downloads\200px-Гришин,_Сергей_Владимирович_(Герой_Советского_Союза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2285992"/>
            <a:ext cx="157163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edorovAleksFedor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4286256"/>
            <a:ext cx="171451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Вершигора Пётр Петрович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4214819"/>
            <a:ext cx="157163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143108" y="2357430"/>
            <a:ext cx="1814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С.А.Ковпак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643306" y="400050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А.Н.Сабуров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357818" y="2357430"/>
            <a:ext cx="2102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С.В.Гришин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142976" y="6143644"/>
            <a:ext cx="1968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А.Ф.Федоров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572264" y="6072206"/>
            <a:ext cx="2187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П.П.Вершигора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624"/>
            <a:ext cx="5791200" cy="1371600"/>
          </a:xfrm>
        </p:spPr>
        <p:txBody>
          <a:bodyPr>
            <a:normAutofit/>
          </a:bodyPr>
          <a:lstStyle/>
          <a:p>
            <a:r>
              <a:rPr lang="ru-RU" dirty="0"/>
              <a:t>Партизанский отряд С. Ковпака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4536504" cy="532859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Исторический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опыт партизанского движения ХХ столетия представляется нам исключительно важным, а рассматривая его, нельзя не затронуть легендарное имя Сидора Артемьевича Ковпака, родоначальника практики партизанских рейдов. Этому выдающемуся украинцу, народному партизанскому командиру, дважды Герою Советского Союза, получившему в 1943 году звание генерал-майора, принадлежит особенная роль в развитии теории и практики партизанского движения новейшего времени.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1986" y="1327301"/>
            <a:ext cx="3798168" cy="5064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436096" y="6211669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chemeClr val="bg1"/>
                </a:solidFill>
              </a:rPr>
              <a:t>Командир отряда Сидор Артемьевич Ковпак</a:t>
            </a:r>
            <a:endParaRPr lang="ru-RU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13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Партизанский отряд С. Ковпака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2592288"/>
          </a:xfrm>
        </p:spPr>
        <p:txBody>
          <a:bodyPr>
            <a:normAutofit fontScale="55000" lnSpcReduction="20000"/>
          </a:bodyPr>
          <a:lstStyle/>
          <a:p>
            <a:r>
              <a:rPr lang="ru-RU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 Уничтожая </a:t>
            </a:r>
            <a:r>
              <a:rPr lang="ru-RU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транспортные коммуникации, ковпаковцы сумели на длительное время блокировать важные направления подвоза гитлеровских войск и боевой техники к фронтам Курской дуги. Гитлеровцы, бросившие на уничтожение соединения Ковпака элитные эсэсовские части и фронтовую авиацию, так и не сумели уничтожить партизанскую колонну – оказавшись в окружении, Ковпак принимает неожиданное для врага решение разделить соединение на целый ряд мелких групп, и одновременным «веерным» ударом в различных направлениях прорваться назад к полесским лесам. Этот тактический ход блестяще оправдал себя – все разрозненные группы уцелели, вновь соединившись в одну грозную силу – ковпаковское соединение. В январе 1944 оно было переименовано в 1-ю Украинскую партизанскую дивизию, получившую имя своего командира – Сидора Ковпака.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105417"/>
            <a:ext cx="7848872" cy="237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040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Партизанский отряд С. Ковпака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777206"/>
            <a:ext cx="7620000" cy="4324350"/>
          </a:xfrm>
        </p:spPr>
      </p:pic>
    </p:spTree>
    <p:extLst>
      <p:ext uri="{BB962C8B-B14F-4D97-AF65-F5344CB8AC3E}">
        <p14:creationId xmlns:p14="http://schemas.microsoft.com/office/powerpoint/2010/main" xmlns="" val="172945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5791200" cy="1080120"/>
          </a:xfrm>
        </p:spPr>
        <p:txBody>
          <a:bodyPr/>
          <a:lstStyle/>
          <a:p>
            <a:r>
              <a:rPr lang="ru-RU" dirty="0"/>
              <a:t>Пинский отряд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132856"/>
            <a:ext cx="4348511" cy="2887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412776"/>
            <a:ext cx="3485706" cy="4841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1455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5791200" cy="975638"/>
          </a:xfrm>
        </p:spPr>
        <p:txBody>
          <a:bodyPr/>
          <a:lstStyle/>
          <a:p>
            <a:r>
              <a:rPr lang="ru-RU" dirty="0"/>
              <a:t>Пинский отряд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1124744"/>
            <a:ext cx="5940152" cy="5733256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   В </a:t>
            </a:r>
            <a:r>
              <a:rPr lang="ru-RU" sz="1800" dirty="0">
                <a:solidFill>
                  <a:schemeClr val="bg1"/>
                </a:solidFill>
              </a:rPr>
              <a:t>июне-июле 1944 года пинские партизаны помогали частям 61-й армии Белова освобождать города и села области. С июня 1941 по июль 1944 года пинские партизаны нанесли большой урон немецко-фашистским оккупантам: только убитыми они потеряли 26 616 человек и 422 человек попали в плен. Разгромили более 60 крупных вражеских гарнизонов, 5 железнодорожных станций и 10 находившихся там эшелонов с боевой техникой и боеприпасами.</a:t>
            </a:r>
          </a:p>
          <a:p>
            <a:endParaRPr lang="ru-RU" sz="1800" dirty="0">
              <a:solidFill>
                <a:schemeClr val="bg1"/>
              </a:solidFill>
            </a:endParaRPr>
          </a:p>
          <a:p>
            <a:r>
              <a:rPr lang="ru-RU" sz="1800" dirty="0" smtClean="0">
                <a:solidFill>
                  <a:schemeClr val="bg1"/>
                </a:solidFill>
              </a:rPr>
              <a:t>   Пущено </a:t>
            </a:r>
            <a:r>
              <a:rPr lang="ru-RU" sz="1800" dirty="0">
                <a:solidFill>
                  <a:schemeClr val="bg1"/>
                </a:solidFill>
              </a:rPr>
              <a:t>под откос 468 эшелонов с живой силой и техникой, обстреляли 219 воинских эшелонов и уничтожили 23 616 железнодорожных рельсов. На шоссейных и грунтовых дорогах уничтожено 770 автомобилей, 86 танков и бронемашин. Сбито 3 самолета ружейно-пулементным огнем. Взорвано 62 железнодорожных моста и около 900 на шоссейных и грунтовых дорогах. Таков неполный перечень боевых дел партизан.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412776"/>
            <a:ext cx="2823337" cy="38185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2400" y="5517232"/>
            <a:ext cx="2823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Командир партизанского отряда </a:t>
            </a:r>
          </a:p>
          <a:p>
            <a:r>
              <a:rPr lang="ru-RU" sz="1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Василий Захарович Корж</a:t>
            </a:r>
            <a:endParaRPr lang="ru-RU" sz="1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252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116632"/>
            <a:ext cx="6707088" cy="903630"/>
          </a:xfrm>
        </p:spPr>
        <p:txBody>
          <a:bodyPr/>
          <a:lstStyle/>
          <a:p>
            <a:r>
              <a:rPr lang="ru-RU" dirty="0"/>
              <a:t>Отряд Д. Медведева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72816"/>
            <a:ext cx="5004048" cy="3888432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   Партизаны-разведчики </a:t>
            </a:r>
            <a:r>
              <a:rPr lang="ru-RU" sz="1800" dirty="0">
                <a:solidFill>
                  <a:schemeClr val="bg1"/>
                </a:solidFill>
              </a:rPr>
              <a:t>закладывали взрывчатку под рельсы и рвали вражеские эшелоны, обстреливали из засад автоколонны на шоссе, днем и ночью выходили в эфир и сообщали в Москву все новые и новые сведения о передвижении немецких воинских частей… Отряд Медведева послужил ядром для создания на Брянщине целого партизанского края. Со временем на него были возложены новые специальные задачи, и он уже входил в планы Верховного Главнокомандования как важный плацдарм в тылу врага.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584" y="1004245"/>
            <a:ext cx="3311277" cy="4802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932583" y="5805264"/>
            <a:ext cx="33112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bg1"/>
                </a:solidFill>
              </a:rPr>
              <a:t>Дмитрий Николаевич Медведев,</a:t>
            </a:r>
          </a:p>
          <a:p>
            <a:r>
              <a:rPr lang="ru-RU" sz="1400" i="1" dirty="0" smtClean="0">
                <a:solidFill>
                  <a:schemeClr val="bg1"/>
                </a:solidFill>
              </a:rPr>
              <a:t>Командир партизанского отряда, Герой Советского союза</a:t>
            </a:r>
            <a:endParaRPr lang="ru-RU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697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5791200" cy="759614"/>
          </a:xfrm>
        </p:spPr>
        <p:txBody>
          <a:bodyPr>
            <a:normAutofit/>
          </a:bodyPr>
          <a:lstStyle/>
          <a:p>
            <a:r>
              <a:rPr lang="ru-RU" dirty="0" smtClean="0"/>
              <a:t>1943-1944 гг.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373216"/>
            <a:ext cx="7715200" cy="1401019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В </a:t>
            </a:r>
            <a:r>
              <a:rPr lang="ru-RU" dirty="0">
                <a:solidFill>
                  <a:schemeClr val="bg1"/>
                </a:solidFill>
              </a:rPr>
              <a:t>период зимы 1943 г. и в течение 1944 г., когда враг был разгромлен и полностью изгнан с Советской земли, партизанское движение поднялось на новую, еще более высокую ступень. 1944 год вошел в историю партизанского движения как год повсеместного взаимодействия партизан с частями Советской Армии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2406" y="1916832"/>
            <a:ext cx="3236315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599479" y="4216913"/>
            <a:ext cx="2402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Партизаны — отец и сын, 1943 год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360760"/>
            <a:ext cx="1915489" cy="2636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268760"/>
            <a:ext cx="2146686" cy="3085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5012" y="4325799"/>
            <a:ext cx="32471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</a:t>
            </a:r>
            <a:r>
              <a:rPr lang="ru-RU" sz="1400" i="1" dirty="0" smtClean="0">
                <a:solidFill>
                  <a:schemeClr val="bg1"/>
                </a:solidFill>
              </a:rPr>
              <a:t>артизан-разведчик </a:t>
            </a:r>
            <a:r>
              <a:rPr lang="ru-RU" sz="1400" i="1" dirty="0">
                <a:solidFill>
                  <a:schemeClr val="bg1"/>
                </a:solidFill>
              </a:rPr>
              <a:t>Черниговского соединения «За Родину» Василий Боровик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76256" y="3140968"/>
            <a:ext cx="16561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Портрет 14-летнего партизана-разведчика Михаила Хавдея</a:t>
            </a:r>
          </a:p>
        </p:txBody>
      </p:sp>
    </p:spTree>
    <p:extLst>
      <p:ext uri="{BB962C8B-B14F-4D97-AF65-F5344CB8AC3E}">
        <p14:creationId xmlns:p14="http://schemas.microsoft.com/office/powerpoint/2010/main" xmlns="" val="394666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53536"/>
            <a:ext cx="8143932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Партизанское движение </a:t>
            </a:r>
            <a:endParaRPr lang="ru-RU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chemeClr val="bg1"/>
                </a:solidFill>
              </a:rPr>
              <a:t>-</a:t>
            </a:r>
            <a:r>
              <a:rPr lang="ru-RU" sz="4800" b="1" dirty="0" smtClean="0"/>
              <a:t> </a:t>
            </a:r>
            <a:r>
              <a:rPr lang="ru-RU" sz="4800" b="1" dirty="0" smtClean="0">
                <a:solidFill>
                  <a:schemeClr val="bg1"/>
                </a:solidFill>
              </a:rPr>
              <a:t>это вооруженная борьба советского народа против немецко-фашистских захватчиков на временно оккупированной территории СССР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Зоя Анатольевна Космодемьянская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5004048" cy="4929411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По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словам сослуживцев Зои, ей удалось сжечь немецкий узел связи, что затруднило или сделало невозможным взаимодействие некоторых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немецких частей, стоящих под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Москвой.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наступлением вечера 28 ноября, при попытке поджечь сарай С. А.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Свиридова,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Космодемьянская была замечена хозяином.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допросе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Зоя назвалась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Таней и не сказала ничего определённого. Раздев догола, её пороли ремнями, затем приставленный к ней часовой на протяжении 4 часов водил её босой, в одном белье, по улице на морозе. Символом бесстрашия и отваги партизанских разведчиц стало имя московской комсомолки Зои Космодемьянской, удостоенной высокого звания Героя Советского Союза. О подвиге Зои Космодемьянской страна узнала в тяжелые месяцы битвы под Москвой. 29 ноября 1941 г. Зоя погибла со словами на устах: "Это счастье – умереть за свой народ!"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484784"/>
            <a:ext cx="3456384" cy="5110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1225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2160240"/>
          </a:xfrm>
        </p:spPr>
        <p:txBody>
          <a:bodyPr>
            <a:normAutofit fontScale="90000"/>
          </a:bodyPr>
          <a:lstStyle/>
          <a:p>
            <a:r>
              <a:rPr lang="ru-RU" b="0" dirty="0" smtClean="0"/>
              <a:t> </a:t>
            </a:r>
            <a:r>
              <a:rPr lang="ru-RU" sz="3100" b="0" dirty="0" smtClean="0"/>
              <a:t>Обращаясь к немецким солдатам, Зоя Космодемьянская сказала: «Немецкие солдаты! Пока не поздно, сдавайтесь в плен. </a:t>
            </a:r>
            <a:r>
              <a:rPr lang="ru-RU" sz="3100" dirty="0" smtClean="0"/>
              <a:t>Сколько нас ни вешайте, но всех не перевешаете, нас 170 миллионов»</a:t>
            </a:r>
            <a:endParaRPr lang="ru-RU" sz="3100" dirty="0"/>
          </a:p>
        </p:txBody>
      </p:sp>
      <p:pic>
        <p:nvPicPr>
          <p:cNvPr id="4" name="Содержимое 3" descr="G3vDJH0JQg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514600"/>
            <a:ext cx="7620000" cy="43434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</a:t>
            </a:r>
            <a:r>
              <a:rPr lang="ru-RU" dirty="0" smtClean="0"/>
              <a:t>олошина Вера Даниловна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4248472" cy="5040560"/>
          </a:xfrm>
        </p:spPr>
        <p:txBody>
          <a:bodyPr>
            <a:normAutofit fontScale="55000" lnSpcReduction="20000"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21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ноября 1941 в тыл немецких войск уходили две группы разведчиков.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Зоя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Космодемьянская входила в состав второй группы. После перехода фронта группы должны были разделиться и начать действовать самостоятельно. Однако случилось непредвиденное: объединённый отряд попал под огонь неприятеля и распался на две случайные по составу группы. Так разошлись пути Зои и Веры. Группа Космодемьянской отправилась в сторону деревни Петрищево. Продолжила выполнение задания и Вера с товарищами. Но между деревнями Якшино и Головково группа партизан снова попала под обстрел. Вера была тяжело ранена, но её не смогли забрать, так как к месту обстрела очень быстро прибыли немецкие солдаты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. Была повешена немцами 29 ноября 1941 года, последними ее словами были: «Прощайте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товарищи!». В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тот же день, когда немцы казнили Веру, в десяти километрах от Головково, в центре деревни Петрищево была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повешена 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Зоя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Космодемьянская.</a:t>
            </a:r>
          </a:p>
          <a:p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На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своё последнее задание они уходили вместе.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1340767"/>
            <a:ext cx="4176464" cy="4950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9907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Кузнецов Николай Иванович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517232"/>
            <a:ext cx="7620000" cy="968971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   Кузнецов </a:t>
            </a:r>
            <a:r>
              <a:rPr lang="ru-RU" sz="1800" dirty="0">
                <a:solidFill>
                  <a:schemeClr val="bg1"/>
                </a:solidFill>
              </a:rPr>
              <a:t>Николай Иванович-партизан, советский разведчик. Выдавая себя за немецкого офицера в г. Ровно, добывал ценную информацию.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1556792"/>
            <a:ext cx="2773585" cy="3940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9249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63272" cy="975638"/>
          </a:xfrm>
        </p:spPr>
        <p:txBody>
          <a:bodyPr/>
          <a:lstStyle/>
          <a:p>
            <a:r>
              <a:rPr lang="ru-RU" dirty="0" smtClean="0"/>
              <a:t>Пётр Петрович Вершигора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45224"/>
            <a:ext cx="8496944" cy="1152128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   </a:t>
            </a:r>
            <a:r>
              <a:rPr lang="ru-RU" dirty="0" smtClean="0">
                <a:solidFill>
                  <a:schemeClr val="bg1"/>
                </a:solidFill>
              </a:rPr>
              <a:t>7 </a:t>
            </a:r>
            <a:r>
              <a:rPr lang="ru-RU" dirty="0">
                <a:solidFill>
                  <a:schemeClr val="bg1"/>
                </a:solidFill>
              </a:rPr>
              <a:t>августа 1944 года указом Президиума ВС СССР за успешное проведение рейдов и особые заслуги развития партизанского движения на Украине генерал-майору Вершигоре Петру Петровичу присвоено звание Героя Советского Союза с вручением ордена Ленина и медали «Золотая Звезда» (№ 4324). П. П. Вершигоре было присвоено звание генерал-майора.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3650" y="1268759"/>
            <a:ext cx="2926502" cy="3902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9073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Горячев Николай Иванович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1302202"/>
            <a:ext cx="3744416" cy="5256584"/>
          </a:xfrm>
        </p:spPr>
        <p:txBody>
          <a:bodyPr>
            <a:normAutofit fontScale="550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В </a:t>
            </a:r>
            <a:r>
              <a:rPr lang="ru-RU" dirty="0">
                <a:solidFill>
                  <a:schemeClr val="bg1"/>
                </a:solidFill>
              </a:rPr>
              <a:t>начале 1943 года по заданию командования пробрался в село Гривно (Псковская область), собрал важные сведения о немецком гарнизоне, установил связь с солдатами-поляками и двадцать пять из них убедил перейти к партизанам. После возвращения в отряд участвовал в разгроме этого гарнизона. По его разведданным отряд неоднократно подрывал мосты, уничтожал немецкие эшелоны, пуская их под откос. В апреле 1943 года, будучи с напарником на очередном задании (необходимо было найти брешь в сжимавшемся кольце немцев, чтобы партизаны вышли из него с минимальными потерями), он был обнаружен немцами. В бою с ними ранен. Не желая попадать в плен, взорвал себя и окруживших его немецких солдат гранатой.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591150"/>
            <a:ext cx="3240360" cy="4934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7059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64318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200" b="1" dirty="0" smtClean="0">
                <a:solidFill>
                  <a:schemeClr val="bg1"/>
                </a:solidFill>
              </a:rPr>
              <a:t>В июле 1943 года Центральный штаб партизанского движения разработал план крупной операции, названной «Рельсовая война». Согласно этому плану, партизаны Белоруссии, Ленинградской, Калининской, Смоленской и Орловской областей должны были одновременными ударами вывести из строя значительное число железнодорожных коммуникаций противника.</a:t>
            </a:r>
            <a:endParaRPr lang="ru-RU" sz="22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http://www.tatveteran.ru/www/img/239_bi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857496"/>
            <a:ext cx="5511797" cy="375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4656"/>
            <a:ext cx="8229600" cy="3104344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 smtClean="0">
                <a:solidFill>
                  <a:schemeClr val="bg1"/>
                </a:solidFill>
                <a:effectLst/>
              </a:rPr>
              <a:t>По своим масштабам «Рельсовая война» приобрела стратегический характер. Начатая в ночь на 3 августа 1943 года в разгар ожесточенного сражения на Курской дуге, она развернулась на огромном пространстве протяженностью по фронту на 1000 км и в глубину 750 км, и продолжалась до середины сентября 1943 года. В операции приняли участие около 100 тысяч бойцов партизанских формирований и десятки тысяч человек мирного населения.</a:t>
            </a:r>
            <a:endParaRPr lang="ru-RU" sz="22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3" name="Рисунок 2" descr="http://www.tatveteran.ru/www/img/240_bi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500438"/>
            <a:ext cx="4429156" cy="314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57818" y="4143380"/>
            <a:ext cx="3429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Крушение немецкого военного эшелона, организованного одним из отрядов партизан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3801291" cy="5604674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chemeClr val="bg1"/>
                </a:solidFill>
                <a:effectLst/>
              </a:rPr>
              <a:t>Всенародная борьба в тылу немецко-фашистских войск – одна из блестящих страниц Великой Отечественной войны, выдающийся подвиг советского народа. </a:t>
            </a:r>
            <a:br>
              <a:rPr lang="ru-RU" sz="2000" b="1" dirty="0" smtClean="0">
                <a:solidFill>
                  <a:schemeClr val="bg1"/>
                </a:solidFill>
                <a:effectLst/>
              </a:rPr>
            </a:br>
            <a:r>
              <a:rPr lang="ru-RU" sz="2000" b="1" dirty="0" smtClean="0">
                <a:solidFill>
                  <a:schemeClr val="bg1"/>
                </a:solidFill>
                <a:effectLst/>
              </a:rPr>
              <a:t>За героизм и мужество, проявленные в годы суровых испытаний, тысячи патриотов были награждены орденами и медалями, 249 – присвоено звание Героев Советского Союза, а С.А.Ковпаку и</a:t>
            </a:r>
            <a:br>
              <a:rPr lang="ru-RU" sz="2000" b="1" dirty="0" smtClean="0">
                <a:solidFill>
                  <a:schemeClr val="bg1"/>
                </a:solidFill>
                <a:effectLst/>
              </a:rPr>
            </a:br>
            <a:r>
              <a:rPr lang="ru-RU" sz="2000" b="1" dirty="0" smtClean="0">
                <a:solidFill>
                  <a:schemeClr val="bg1"/>
                </a:solidFill>
                <a:effectLst/>
              </a:rPr>
              <a:t> А.Ф. Федорову это звание было присвоено дважды.</a:t>
            </a:r>
            <a:endParaRPr lang="ru-RU" sz="20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3" name="Рисунок 2" descr="Командир партизанского отряда вручает медаль «За отвагу» юному партизану-разведчик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57166"/>
            <a:ext cx="4083983" cy="5681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643306" y="6000768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Командир партизанского отряда вручает медаль «За отвагу» юному партизану-разведчику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tatveteran.ru/www/img/237_bi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28604"/>
            <a:ext cx="757242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5720" y="5643578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Командир 5-й Ленинградской партизанской бригады, Герой Советского Союза </a:t>
            </a:r>
            <a:r>
              <a:rPr lang="ru-RU" b="1" dirty="0" err="1" smtClean="0"/>
              <a:t>Карицкий</a:t>
            </a:r>
            <a:r>
              <a:rPr lang="ru-RU" b="1" dirty="0" smtClean="0"/>
              <a:t> К.Д. прикрепляет медаль «Партизану Отечественной войны II степени» священнику церкви </a:t>
            </a:r>
            <a:r>
              <a:rPr lang="ru-RU" b="1" dirty="0" err="1" smtClean="0"/>
              <a:t>Порховского</a:t>
            </a:r>
            <a:r>
              <a:rPr lang="ru-RU" b="1" dirty="0" smtClean="0"/>
              <a:t> района </a:t>
            </a:r>
            <a:r>
              <a:rPr lang="ru-RU" b="1" dirty="0" err="1" smtClean="0"/>
              <a:t>Пузанову</a:t>
            </a:r>
            <a:r>
              <a:rPr lang="ru-RU" b="1" dirty="0" smtClean="0"/>
              <a:t> Ф.А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chemeClr val="bg1"/>
                </a:solidFill>
              </a:rPr>
              <a:t>Призыв к партизанской борьбе прозвучал в обращении к народу И.В. Сталина 3 июля 1941 года</a:t>
            </a:r>
            <a:endParaRPr lang="ru-RU" b="0" dirty="0">
              <a:solidFill>
                <a:schemeClr val="bg1"/>
              </a:solidFill>
            </a:endParaRPr>
          </a:p>
        </p:txBody>
      </p:sp>
      <p:pic>
        <p:nvPicPr>
          <p:cNvPr id="12" name="Содержимое 11" descr="File:ПРАВДАобращениесталина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2143116"/>
            <a:ext cx="5582495" cy="437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6286512" y="3643314"/>
            <a:ext cx="2571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Газета «Правда», опубликовавшая выступление председателя ГКО И.В. Сталина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76672"/>
            <a:ext cx="7620000" cy="230425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К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концу 1941 года на оккупированной территории действовало свыше 2 тысяч партизанских отрядов, в составе которых сражались до 90 тысяч человек. Всего в годы войны в тылу врага насчитывалось более 6 тысяч партизанских отрядов, в которых сражалось с свыше 1 млн. 150 тысяч партизан.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15" y="2852936"/>
            <a:ext cx="3847976" cy="2759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2636912"/>
            <a:ext cx="3293350" cy="1976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4715762"/>
            <a:ext cx="3240360" cy="2142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0087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675266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18 июля 1941 года ЦК ВКП(б) принял постановление «Об организации борьбы в тылу германских войск» в котором были сформулированы общие цели, задачи и основные формы борьбы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00240"/>
            <a:ext cx="8258204" cy="45720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На </a:t>
            </a:r>
            <a:r>
              <a:rPr lang="en-US" b="1" dirty="0" smtClean="0">
                <a:solidFill>
                  <a:schemeClr val="bg1"/>
                </a:solidFill>
              </a:rPr>
              <a:t>I</a:t>
            </a:r>
            <a:r>
              <a:rPr lang="ru-RU" b="1" dirty="0" smtClean="0">
                <a:solidFill>
                  <a:schemeClr val="bg1"/>
                </a:solidFill>
              </a:rPr>
              <a:t> этапе основной целью партизан было снизить обороноспособность вражеских войск, отвлечь возможно большие силы противника для охраны своего тыла.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На  </a:t>
            </a:r>
            <a:r>
              <a:rPr lang="en-US" sz="2400" b="1" dirty="0" smtClean="0">
                <a:solidFill>
                  <a:schemeClr val="bg1"/>
                </a:solidFill>
              </a:rPr>
              <a:t>II</a:t>
            </a:r>
            <a:r>
              <a:rPr lang="ru-RU" sz="2400" b="1" dirty="0" smtClean="0">
                <a:solidFill>
                  <a:schemeClr val="bg1"/>
                </a:solidFill>
              </a:rPr>
              <a:t> этапе основной целью боевых действий партизанских сил было создание благоприятных условий для наступления советских войск высокими темпами.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Задачи партизанского движения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вести </a:t>
            </a:r>
            <a:r>
              <a:rPr lang="ru-RU" b="1" dirty="0" smtClean="0">
                <a:solidFill>
                  <a:schemeClr val="bg1"/>
                </a:solidFill>
              </a:rPr>
              <a:t>разведку;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дезорганизовывать </a:t>
            </a:r>
            <a:r>
              <a:rPr lang="ru-RU" b="1" dirty="0" smtClean="0">
                <a:solidFill>
                  <a:schemeClr val="bg1"/>
                </a:solidFill>
              </a:rPr>
              <a:t>работу тыла противника;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уничтожать </a:t>
            </a:r>
            <a:r>
              <a:rPr lang="ru-RU" b="1" dirty="0" smtClean="0">
                <a:solidFill>
                  <a:schemeClr val="bg1"/>
                </a:solidFill>
              </a:rPr>
              <a:t>живую силу, боевую технику;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срывать </a:t>
            </a:r>
            <a:r>
              <a:rPr lang="ru-RU" b="1" dirty="0" smtClean="0">
                <a:solidFill>
                  <a:schemeClr val="bg1"/>
                </a:solidFill>
              </a:rPr>
              <a:t>оборонительные работы;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минировать </a:t>
            </a:r>
            <a:r>
              <a:rPr lang="ru-RU" b="1" dirty="0" smtClean="0">
                <a:solidFill>
                  <a:schemeClr val="bg1"/>
                </a:solidFill>
              </a:rPr>
              <a:t>пути сообщения и другие важные объекты врага;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с</a:t>
            </a:r>
            <a:r>
              <a:rPr lang="ru-RU" b="1" dirty="0" smtClean="0">
                <a:solidFill>
                  <a:schemeClr val="bg1"/>
                </a:solidFill>
              </a:rPr>
              <a:t>рывать </a:t>
            </a:r>
            <a:r>
              <a:rPr lang="ru-RU" b="1" dirty="0" smtClean="0">
                <a:solidFill>
                  <a:schemeClr val="bg1"/>
                </a:solidFill>
              </a:rPr>
              <a:t>эвакуацию противником промышленности и транспорта.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препятствовать притоку в район операции резервов и материальных средств гитлеровцев;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затруднять </a:t>
            </a:r>
            <a:r>
              <a:rPr lang="ru-RU" b="1" dirty="0" smtClean="0">
                <a:solidFill>
                  <a:schemeClr val="bg1"/>
                </a:solidFill>
              </a:rPr>
              <a:t>отход противника;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нарушать управление.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Основные формы борьбы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http://www.tatveteran.ru/www/img/232_bi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4857784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Партизаны в засад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714752"/>
            <a:ext cx="4868855" cy="2929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57818" y="1285860"/>
            <a:ext cx="33575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800" b="1" dirty="0" smtClean="0">
                <a:solidFill>
                  <a:schemeClr val="bg1"/>
                </a:solidFill>
              </a:rPr>
              <a:t>засада</a:t>
            </a:r>
          </a:p>
          <a:p>
            <a:pPr>
              <a:buFont typeface="Arial" pitchFamily="34" charset="0"/>
              <a:buChar char="•"/>
            </a:pPr>
            <a:r>
              <a:rPr lang="ru-RU" sz="4800" b="1" dirty="0" smtClean="0">
                <a:solidFill>
                  <a:schemeClr val="bg1"/>
                </a:solidFill>
              </a:rPr>
              <a:t>налет</a:t>
            </a:r>
          </a:p>
          <a:p>
            <a:pPr>
              <a:buFont typeface="Arial" pitchFamily="34" charset="0"/>
              <a:buChar char="•"/>
            </a:pPr>
            <a:r>
              <a:rPr lang="ru-RU" sz="4800" b="1" dirty="0" smtClean="0">
                <a:solidFill>
                  <a:schemeClr val="bg1"/>
                </a:solidFill>
              </a:rPr>
              <a:t>диверсии</a:t>
            </a:r>
          </a:p>
          <a:p>
            <a:pPr>
              <a:buFont typeface="Arial" pitchFamily="34" charset="0"/>
              <a:buChar char="•"/>
            </a:pPr>
            <a:endParaRPr lang="ru-RU" sz="48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5572140"/>
            <a:ext cx="3911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Партизаны одного из отрядов </a:t>
            </a:r>
          </a:p>
          <a:p>
            <a:r>
              <a:rPr lang="ru-RU" dirty="0" smtClean="0"/>
              <a:t>в засаде на лесной дороге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38951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На вооружении партизанских отрядов преобладало легкое стрелковое оружие, автоматы, пулеметы и минометы.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Советские женщины-партизанки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62000" y="1768475"/>
            <a:ext cx="76200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57225" y="6072206"/>
            <a:ext cx="7500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Советские женщины-партизанки, вооруженные винтовками </a:t>
            </a:r>
            <a:r>
              <a:rPr lang="ru-RU" dirty="0" err="1" smtClean="0"/>
              <a:t>Мосина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 примкнутыми штыками.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rkna.ru/exhibitions/guerrillas/img/big/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8604"/>
            <a:ext cx="8072493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7158" y="5934670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Бойцы партизанского отряда «Вперед» изучают устройство нового миномета.</a:t>
            </a:r>
            <a:br>
              <a:rPr lang="ru-RU" dirty="0" smtClean="0"/>
            </a:br>
            <a:r>
              <a:rPr lang="ru-RU" dirty="0" err="1" smtClean="0"/>
              <a:t>Тунгудский</a:t>
            </a:r>
            <a:r>
              <a:rPr lang="ru-RU" dirty="0" smtClean="0"/>
              <a:t> район, д. Лехта. 1942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285776"/>
            <a:ext cx="8229600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715436" cy="59582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       Возникшее в низах партизанское движение советским руководством сначала было воспринято настороженно. Но массовый характер освободительной борьбы и большой урон, наносимый партизанами захватчикам заставили Комитет Обороны и Ставку переменить свои взгляды.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       30 мая 1942 года при Ставке был создан Центральный Штаб партизанского движения, которым руководил П.К. Пономаренко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http://www.tatveteran.ru/www/img/243_bi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714752"/>
            <a:ext cx="4827600" cy="288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346</TotalTime>
  <Words>1692</Words>
  <Application>Microsoft Office PowerPoint</Application>
  <PresentationFormat>Экран (4:3)</PresentationFormat>
  <Paragraphs>82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Апекс</vt:lpstr>
      <vt:lpstr>Партизанское движение</vt:lpstr>
      <vt:lpstr>Партизанское движение </vt:lpstr>
      <vt:lpstr>Призыв к партизанской борьбе прозвучал в обращении к народу И.В. Сталина 3 июля 1941 года</vt:lpstr>
      <vt:lpstr>18 июля 1941 года ЦК ВКП(б) принял постановление «Об организации борьбы в тылу германских войск» в котором были сформулированы общие цели, задачи и основные формы борьбы</vt:lpstr>
      <vt:lpstr>Задачи партизанского движения</vt:lpstr>
      <vt:lpstr>Основные формы борьбы</vt:lpstr>
      <vt:lpstr>На вооружении партизанских отрядов преобладало легкое стрелковое оружие, автоматы, пулеметы и минометы.</vt:lpstr>
      <vt:lpstr>Слайд 8</vt:lpstr>
      <vt:lpstr>Слайд 9</vt:lpstr>
      <vt:lpstr>Слайд 10</vt:lpstr>
      <vt:lpstr>Руководство осуществлялось в основном по радио</vt:lpstr>
      <vt:lpstr>Наиболее результативные партизан-ские рейды совершили формирования С.А. Ковпака, А.Н.Сабурова, С.В.Гришина, А.Ф.Федорова, П.П.Вершигоры.</vt:lpstr>
      <vt:lpstr>Партизанский отряд С. Ковпака</vt:lpstr>
      <vt:lpstr>Партизанский отряд С. Ковпака</vt:lpstr>
      <vt:lpstr>Партизанский отряд С. Ковпака</vt:lpstr>
      <vt:lpstr>Пинский отряд</vt:lpstr>
      <vt:lpstr>Пинский отряд</vt:lpstr>
      <vt:lpstr>Отряд Д. Медведева</vt:lpstr>
      <vt:lpstr>1943-1944 гг.</vt:lpstr>
      <vt:lpstr>Зоя Анатольевна Космодемьянская</vt:lpstr>
      <vt:lpstr> Обращаясь к немецким солдатам, Зоя Космодемьянская сказала: «Немецкие солдаты! Пока не поздно, сдавайтесь в плен. Сколько нас ни вешайте, но всех не перевешаете, нас 170 миллионов»</vt:lpstr>
      <vt:lpstr>Волошина Вера Даниловна</vt:lpstr>
      <vt:lpstr>Кузнецов Николай Иванович</vt:lpstr>
      <vt:lpstr>Пётр Петрович Вершигора</vt:lpstr>
      <vt:lpstr>Горячев Николай Иванович</vt:lpstr>
      <vt:lpstr>В июле 1943 года Центральный штаб партизанского движения разработал план крупной операции, названной «Рельсовая война». Согласно этому плану, партизаны Белоруссии, Ленинградской, Калининской, Смоленской и Орловской областей должны были одновременными ударами вывести из строя значительное число железнодорожных коммуникаций противника.</vt:lpstr>
      <vt:lpstr>По своим масштабам «Рельсовая война» приобрела стратегический характер. Начатая в ночь на 3 августа 1943 года в разгар ожесточенного сражения на Курской дуге, она развернулась на огромном пространстве протяженностью по фронту на 1000 км и в глубину 750 км, и продолжалась до середины сентября 1943 года. В операции приняли участие около 100 тысяч бойцов партизанских формирований и десятки тысяч человек мирного населения.</vt:lpstr>
      <vt:lpstr>Всенародная борьба в тылу немецко-фашистских войск – одна из блестящих страниц Великой Отечественной войны, выдающийся подвиг советского народа.  За героизм и мужество, проявленные в годы суровых испытаний, тысячи патриотов были награждены орденами и медалями, 249 – присвоено звание Героев Советского Союза, а С.А.Ковпаку и  А.Ф. Федорову это звание было присвоено дважды.</vt:lpstr>
      <vt:lpstr>Слайд 29</vt:lpstr>
      <vt:lpstr>Слайд 30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Партизанское движение</dc:title>
  <dc:creator>User-Se7en</dc:creator>
  <cp:lastModifiedBy>Елизавета</cp:lastModifiedBy>
  <cp:revision>39</cp:revision>
  <dcterms:created xsi:type="dcterms:W3CDTF">2014-05-12T09:58:45Z</dcterms:created>
  <dcterms:modified xsi:type="dcterms:W3CDTF">2016-02-10T09:34:55Z</dcterms:modified>
</cp:coreProperties>
</file>