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3"/>
  </p:notesMasterIdLst>
  <p:sldIdLst>
    <p:sldId id="256" r:id="rId2"/>
    <p:sldId id="283" r:id="rId3"/>
    <p:sldId id="268" r:id="rId4"/>
    <p:sldId id="264" r:id="rId5"/>
    <p:sldId id="269" r:id="rId6"/>
    <p:sldId id="289" r:id="rId7"/>
    <p:sldId id="270" r:id="rId8"/>
    <p:sldId id="290" r:id="rId9"/>
    <p:sldId id="261" r:id="rId10"/>
    <p:sldId id="271" r:id="rId11"/>
    <p:sldId id="259" r:id="rId12"/>
    <p:sldId id="258" r:id="rId13"/>
    <p:sldId id="274" r:id="rId14"/>
    <p:sldId id="275" r:id="rId15"/>
    <p:sldId id="263" r:id="rId16"/>
    <p:sldId id="278" r:id="rId17"/>
    <p:sldId id="280" r:id="rId18"/>
    <p:sldId id="281" r:id="rId19"/>
    <p:sldId id="279" r:id="rId20"/>
    <p:sldId id="282" r:id="rId21"/>
    <p:sldId id="25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FE9787A-84DD-40AE-97A5-D117DB1A2730}" type="datetimeFigureOut">
              <a:rPr lang="ru-RU"/>
              <a:pPr>
                <a:defRPr/>
              </a:pPr>
              <a:t>24.09.2016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910F64D-2761-4FD9-8E03-C71A9D7B79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CBAEB18-1575-4123-B26F-A7475718D76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A3DFF1C-D13A-45CC-933D-6C33AF56EC22}" type="datetimeFigureOut">
              <a:rPr lang="ru-RU" smtClean="0"/>
              <a:pPr>
                <a:defRPr/>
              </a:pPr>
              <a:t>24.09.2016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9F713E0-D15D-41EB-A196-034D9671C5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AEA02F-E923-4979-A0E5-AA5D3003851B}" type="datetimeFigureOut">
              <a:rPr lang="ru-RU" smtClean="0"/>
              <a:pPr>
                <a:defRPr/>
              </a:pPr>
              <a:t>24.09.2016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CBBB5D-D4C5-40DF-827A-4237EA2059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0D0F80C6-FAC5-43C9-9FC0-454EF6C658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F831C7-72F3-438E-945F-8236D9AFD72A}" type="datetimeFigureOut">
              <a:rPr lang="ru-RU" smtClean="0"/>
              <a:pPr>
                <a:defRPr/>
              </a:pPr>
              <a:t>24.09.2016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4660044-B7BA-4370-B692-AA5BEB989650}" type="datetimeFigureOut">
              <a:rPr lang="ru-RU" smtClean="0"/>
              <a:pPr>
                <a:defRPr/>
              </a:pPr>
              <a:t>24.09.2016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EED74775-DDC4-486E-BAED-133637678A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502D2F9-054B-4B23-9CFD-5E4BD2AF4DC2}" type="datetimeFigureOut">
              <a:rPr lang="ru-RU" smtClean="0"/>
              <a:pPr>
                <a:defRPr/>
              </a:pPr>
              <a:t>24.09.2016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2113641-A126-4208-A66A-7180C752C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DAA868F4-9AD5-45CC-A190-66480509199B}" type="datetimeFigureOut">
              <a:rPr lang="ru-RU" smtClean="0"/>
              <a:pPr>
                <a:defRPr/>
              </a:pPr>
              <a:t>24.09.2016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EEA2D2-37EA-4710-B227-29973224219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A6BF60E-3011-4BAF-8351-7533CE8C2409}" type="datetimeFigureOut">
              <a:rPr lang="ru-RU" smtClean="0"/>
              <a:pPr>
                <a:defRPr/>
              </a:pPr>
              <a:t>24.09.2016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EF86A18-821C-4A41-A890-AE0C1B8216E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7AE9E9-0EAE-4BC6-9DD0-8DF0BC2DAEA4}" type="datetimeFigureOut">
              <a:rPr lang="ru-RU" smtClean="0"/>
              <a:pPr>
                <a:defRPr/>
              </a:pPr>
              <a:t>24.09.2016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EF892763-5EA0-4117-AC3D-3D0E1BC0C1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49067C-568C-47D4-B3F9-0E46FBCD8C38}" type="datetimeFigureOut">
              <a:rPr lang="ru-RU" smtClean="0"/>
              <a:pPr>
                <a:defRPr/>
              </a:pPr>
              <a:t>24.09.2016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14233FC-8FDD-4FE2-ADEB-223C151229E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7F8BC26-FB7A-4CD0-9BFE-FBC03C026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76360-DCF3-4431-9A73-DB289FC47FCD}" type="datetimeFigureOut">
              <a:rPr lang="ru-RU" smtClean="0"/>
              <a:pPr>
                <a:defRPr/>
              </a:pPr>
              <a:t>24.09.2016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65CE8237-B6DE-4941-B9C4-FC9E3B0D408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44FE2B7C-DCB0-4A1D-A37C-F8F3621075DB}" type="datetimeFigureOut">
              <a:rPr lang="ru-RU" smtClean="0"/>
              <a:pPr>
                <a:defRPr/>
              </a:pPr>
              <a:t>24.09.2016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CB7AEA4-C7C2-465D-BA56-F83A885E5935}" type="datetimeFigureOut">
              <a:rPr lang="ru-RU" smtClean="0"/>
              <a:pPr>
                <a:defRPr/>
              </a:pPr>
              <a:t>24.09.2016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A35706E-2D40-461D-B02D-A83A759B885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economic.ispu.ru/history/part1/05tema5/kart5/rus_pol_voina_files/image001.jpg" TargetMode="External"/><Relationship Id="rId13" Type="http://schemas.openxmlformats.org/officeDocument/2006/relationships/hyperlink" Target="http://www.alpklubspb.ru/ass/585_01.jpg" TargetMode="External"/><Relationship Id="rId3" Type="http://schemas.openxmlformats.org/officeDocument/2006/relationships/hyperlink" Target="http://economic.ispu.ru/history/part1/05tema5/kart5/polsha_files/image001.jpg" TargetMode="External"/><Relationship Id="rId7" Type="http://schemas.openxmlformats.org/officeDocument/2006/relationships/hyperlink" Target="http://economic.ispu.ru/history/part1/05tema5/kart5/territoria_files/image001.jpg" TargetMode="External"/><Relationship Id="rId12" Type="http://schemas.openxmlformats.org/officeDocument/2006/relationships/hyperlink" Target="http://ivmk.net/_gotkr15_133.jpg" TargetMode="External"/><Relationship Id="rId17" Type="http://schemas.openxmlformats.org/officeDocument/2006/relationships/hyperlink" Target="http://kartiny.ucoz.ru/_ph/98/724567796.jpg" TargetMode="External"/><Relationship Id="rId2" Type="http://schemas.openxmlformats.org/officeDocument/2006/relationships/hyperlink" Target="http://i250.photobucket.com/albums/gg275/aiwn07/moskvoy06.jpg" TargetMode="External"/><Relationship Id="rId16" Type="http://schemas.openxmlformats.org/officeDocument/2006/relationships/hyperlink" Target="http://static.diary.ru/userdir/2/0/1/0/2010547/73685930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.piccy.info/i5/38/82/278238/4.jpg" TargetMode="External"/><Relationship Id="rId11" Type="http://schemas.openxmlformats.org/officeDocument/2006/relationships/hyperlink" Target="http://verhbyreya.ucoz.ru/nacelenie/evenki/ehvenki-khkhn.jpg" TargetMode="External"/><Relationship Id="rId5" Type="http://schemas.openxmlformats.org/officeDocument/2006/relationships/hyperlink" Target="http://www.runivers.ru/img/maps/Smolenskaya_voyna__itogi.jpg" TargetMode="External"/><Relationship Id="rId15" Type="http://schemas.openxmlformats.org/officeDocument/2006/relationships/hyperlink" Target="http://www.kamlib.ru/img/read/atl02.jpg" TargetMode="External"/><Relationship Id="rId10" Type="http://schemas.openxmlformats.org/officeDocument/2006/relationships/hyperlink" Target="http://tovarischevo.ucoz.ru/Prosvewenie/Smuta/Wladyslaw_4.jpg" TargetMode="External"/><Relationship Id="rId4" Type="http://schemas.openxmlformats.org/officeDocument/2006/relationships/hyperlink" Target="http://www.runivers.ru/img/maps/Smolenskaya_voyna__1632.jpg" TargetMode="External"/><Relationship Id="rId9" Type="http://schemas.openxmlformats.org/officeDocument/2006/relationships/hyperlink" Target="http://gvzm-nasledie.ru/wp/wp-content/uploads/Smolenskij-voevoda-boyarin-Mihail-Borislvich-SHein.jpg" TargetMode="External"/><Relationship Id="rId14" Type="http://schemas.openxmlformats.org/officeDocument/2006/relationships/hyperlink" Target="http://cs416128.vk.me/v416128391/3f61/Z18UnipY0fc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6.xml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86400"/>
            <a:ext cx="9144000" cy="1371600"/>
          </a:xfrm>
        </p:spPr>
        <p:txBody>
          <a:bodyPr/>
          <a:lstStyle/>
          <a:p>
            <a:pPr algn="ctr" eaLnBrk="1" hangingPunct="1"/>
            <a:endParaRPr lang="ru-RU" sz="2000" b="0" dirty="0" smtClean="0">
              <a:solidFill>
                <a:schemeClr val="folHlink"/>
              </a:solidFill>
              <a:latin typeface="Arial" charset="0"/>
              <a:cs typeface="Arial" charset="0"/>
            </a:endParaRPr>
          </a:p>
        </p:txBody>
      </p:sp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 bwMode="auto">
          <a:xfrm>
            <a:off x="2043113" y="0"/>
            <a:ext cx="7100887" cy="15001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lang="ru-RU" sz="4000" cap="none" smtClean="0">
                <a:latin typeface="Verdana" pitchFamily="34" charset="0"/>
              </a:rPr>
              <a:t>ВНЕШНЯЯ ПОЛИТИКА РОССИИ В </a:t>
            </a:r>
            <a:r>
              <a:rPr lang="en-US" sz="4000" cap="none" smtClean="0">
                <a:latin typeface="Verdana" pitchFamily="34" charset="0"/>
              </a:rPr>
              <a:t>XVII</a:t>
            </a:r>
            <a:r>
              <a:rPr lang="ru-RU" sz="4000" cap="none" smtClean="0">
                <a:latin typeface="Verdana" pitchFamily="34" charset="0"/>
              </a:rPr>
              <a:t> В</a:t>
            </a:r>
          </a:p>
        </p:txBody>
      </p:sp>
      <p:pic>
        <p:nvPicPr>
          <p:cNvPr id="3" name="Picture 2" descr="http://i250.photobucket.com/albums/gg275/aiwn07/moskvoy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4328" y="1131875"/>
            <a:ext cx="2043960" cy="2880000"/>
          </a:xfrm>
          <a:prstGeom prst="roundRect">
            <a:avLst/>
          </a:prstGeom>
          <a:noFill/>
        </p:spPr>
      </p:pic>
      <p:pic>
        <p:nvPicPr>
          <p:cNvPr id="14340" name="Picture 2" descr="http://economic.ispu.ru/history/part1/05tema5/kart5/polsha_files/image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773238"/>
            <a:ext cx="3527425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857375" y="357188"/>
            <a:ext cx="5572125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Причины поражения России в войне 1632 – 1634 гг. с Польшей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643050"/>
            <a:ext cx="7358114" cy="47149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– стратегические и оперативные ошибки русского командования (позднее начало кампании 1632 г., пассивные действия под Смоленском осенью 1633 г., крайняя медлительность резервов и снабжения);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– наличие южного фронта, направленного против малороссийских казаков, крымских и ногайских войск и отвлекавшего часть войск, прежде всего дворянской конницы, с западного направления;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– недостаточная подготовка полков нового строя.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3.bp.blogspot.com/-EqpnjxdcHvU/TwM4d0PK4yI/AAAAAAAAAwo/oXr_D9p0-bY/s1600/Smolenskaya_voyna__16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63" y="6215063"/>
            <a:ext cx="642937" cy="6429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http://www.runivers.ru/img/maps/Smolenskaya_voyna__itog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Управляющая кнопка: далее 4">
            <a:hlinkClick r:id="rId3" action="ppaction://hlinksldjump" highlightClick="1"/>
          </p:cNvPr>
          <p:cNvSpPr/>
          <p:nvPr/>
        </p:nvSpPr>
        <p:spPr>
          <a:xfrm>
            <a:off x="0" y="6215063"/>
            <a:ext cx="828675" cy="6429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5875" y="428625"/>
            <a:ext cx="621506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Причины присоединения Украины к России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285992"/>
            <a:ext cx="8429684" cy="314327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1) Религиозная и этническая общность русского и украинского народов;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2) Их общее историческое прошлое и совместная борьба с внешними врагами;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ru-RU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Присоединение отвечало и интересам России.</a:t>
            </a: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501063" y="6215063"/>
            <a:ext cx="642937" cy="6429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285875" y="214313"/>
            <a:ext cx="6215063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Этапы  освободительной борьбы: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50" y="1000125"/>
            <a:ext cx="25003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1648-1649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71813" y="1928813"/>
            <a:ext cx="25003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II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1650-1651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11863" y="2060575"/>
            <a:ext cx="25003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III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этап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1653-1654</a:t>
            </a:r>
          </a:p>
        </p:txBody>
      </p:sp>
      <p:pic>
        <p:nvPicPr>
          <p:cNvPr id="8" name="Picture 2" descr="http://i.piccy.info/i5/38/82/278238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1692000" cy="13539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4" name="Прямоугольник 8"/>
          <p:cNvSpPr>
            <a:spLocks noChangeArrowheads="1"/>
          </p:cNvSpPr>
          <p:nvPr/>
        </p:nvSpPr>
        <p:spPr bwMode="auto">
          <a:xfrm>
            <a:off x="214313" y="3286125"/>
            <a:ext cx="249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/>
              <a:t>Богдан Хмельницкий </a:t>
            </a:r>
            <a:endParaRPr lang="ru-RU">
              <a:latin typeface="Century Schoolbook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4282" y="3714752"/>
            <a:ext cx="2857520" cy="30003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1649 г –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Зборовский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мирный договор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Самостоятельное управление во главе с гетманом Б.Хмельницким в Киевском, Черниговском и </a:t>
            </a:r>
            <a:r>
              <a:rPr lang="ru-RU" sz="2000" dirty="0" err="1">
                <a:latin typeface="Arial" pitchFamily="34" charset="0"/>
                <a:cs typeface="Arial" pitchFamily="34" charset="0"/>
              </a:rPr>
              <a:t>Вроцлавском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воеводствах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128953" y="2822574"/>
            <a:ext cx="2857520" cy="22860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1651 г – Белоцерковский мирный договор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Arial" pitchFamily="34" charset="0"/>
                <a:cs typeface="Arial" pitchFamily="34" charset="0"/>
              </a:rPr>
              <a:t>Власть гетмана сохранялась только в Киеве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027717" y="3038476"/>
            <a:ext cx="2714677" cy="271464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1 октября 1653 г – Земский собор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Arial" pitchFamily="34" charset="0"/>
                <a:cs typeface="Arial" pitchFamily="34" charset="0"/>
              </a:rPr>
              <a:t>8 января 1654 г –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Переяславская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Рада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– вхождение Украины в состав России; Объявление войны Польше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500188" y="214313"/>
            <a:ext cx="6286500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Русско-польская война1654-1667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857375" y="1071563"/>
            <a:ext cx="5643563" cy="78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Следствие вхождения Украины в состав России </a:t>
            </a: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214313" y="571500"/>
            <a:ext cx="1143000" cy="11430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7929563" y="642938"/>
            <a:ext cx="1000125" cy="107156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85720" y="2143116"/>
            <a:ext cx="378621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Кампания 1654-1656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rot="5400000">
            <a:off x="1858169" y="2856706"/>
            <a:ext cx="28575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4500562" y="2143116"/>
            <a:ext cx="3786214" cy="50006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Кампания 1657-1662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rot="5400000">
            <a:off x="6215857" y="2856706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3929063" y="3000375"/>
            <a:ext cx="4857750" cy="12144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Успехи Польши; потеря Россией ранее захваченных территорий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000232" y="4286256"/>
            <a:ext cx="3786214" cy="57150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Кампания 1663-1667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85750" y="3000375"/>
            <a:ext cx="3143250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Успехи России - перемирие</a:t>
            </a:r>
          </a:p>
        </p:txBody>
      </p:sp>
      <p:cxnSp>
        <p:nvCxnSpPr>
          <p:cNvPr id="19" name="Прямая со стрелкой 18"/>
          <p:cNvCxnSpPr/>
          <p:nvPr/>
        </p:nvCxnSpPr>
        <p:spPr>
          <a:xfrm rot="5400000">
            <a:off x="3644107" y="4999831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Скругленный прямоугольник 19"/>
          <p:cNvSpPr/>
          <p:nvPr/>
        </p:nvSpPr>
        <p:spPr>
          <a:xfrm>
            <a:off x="285750" y="5214938"/>
            <a:ext cx="8572500" cy="10001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Андрусовское</a:t>
            </a:r>
            <a:r>
              <a:rPr lang="ru-RU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перемирие 1667 </a:t>
            </a:r>
            <a:r>
              <a:rPr lang="ru-RU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Россия получала </a:t>
            </a:r>
            <a:r>
              <a:rPr lang="ru-RU" sz="2000" dirty="0">
                <a:latin typeface="Arial" pitchFamily="34" charset="0"/>
                <a:cs typeface="Arial" pitchFamily="34" charset="0"/>
              </a:rPr>
              <a:t> Смоленскую и Чернигово-Северскую земли; Левобережную Украину с Киевом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071670" y="6286520"/>
            <a:ext cx="4572032" cy="4286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«Вечный мир» 1686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3"/>
          <p:cNvPicPr>
            <a:picLocks noChangeAspect="1" noChangeArrowheads="1"/>
          </p:cNvPicPr>
          <p:nvPr/>
        </p:nvPicPr>
        <p:blipFill>
          <a:blip r:embed="rId2" cstate="print"/>
          <a:srcRect t="11272"/>
          <a:stretch>
            <a:fillRect/>
          </a:stretch>
        </p:blipFill>
        <p:spPr bwMode="auto">
          <a:xfrm>
            <a:off x="1857375" y="1000125"/>
            <a:ext cx="5286375" cy="562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1571625" y="142875"/>
            <a:ext cx="60721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Русско-турецкая война 1676 – 1681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71625" y="142875"/>
            <a:ext cx="607218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Освоение Сибири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1285860"/>
            <a:ext cx="7786742" cy="164307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XVII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век отмечен проникновением русских землепроходцев в отдаленные места Сибири. Земли Сибири на территории 13 млн. кв.км  были населены разными народами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50" y="3143250"/>
          <a:ext cx="8429684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5929354"/>
              </a:tblGrid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Название народа и племени</a:t>
                      </a: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>
                          <a:latin typeface="Arial" pitchFamily="34" charset="0"/>
                          <a:cs typeface="Arial" pitchFamily="34" charset="0"/>
                        </a:rPr>
                        <a:t>Регион расселения</a:t>
                      </a:r>
                      <a:endParaRPr lang="ru-RU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953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Ненцы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Эвенки (тунгусы)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Ханты (остяки)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Якуты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Районы тундры (по берегам рек Оби, Енисея)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От Енисея до Тихого океана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По берегам Оби и ее притокам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Бассейны реки Лены и всех ее притоков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095383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Буряты и монголы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Чукчи, коряки</a:t>
                      </a:r>
                    </a:p>
                    <a:p>
                      <a:endParaRPr lang="ru-RU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Нивхи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Айни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Прибайкалье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Чукотский полуостров, побережье Берингова пролива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Приамурье, Сахалин</a:t>
                      </a:r>
                    </a:p>
                    <a:p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Курильские о-ва, юг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Камчатки, Сахалин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01063" y="6215063"/>
            <a:ext cx="642937" cy="642937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571625" y="142875"/>
            <a:ext cx="607218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Освоение Сибири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34" y="1285860"/>
            <a:ext cx="7786742" cy="12144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Местное население Сибири было выносливым, трудолюбивым, хорошо знало природу; люди отзывчивы и честны.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2910" y="4643446"/>
            <a:ext cx="7786742" cy="200026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Основные виды занятий: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Рыболовство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Охота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Оленеводство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Изготовление изделий из кожи</a:t>
            </a:r>
          </a:p>
        </p:txBody>
      </p:sp>
      <p:pic>
        <p:nvPicPr>
          <p:cNvPr id="2050" name="Picture 2" descr="http://verhbyreya.ucoz.ru/nacelenie/evenki/ehvenki-khkh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2700000" cy="2298938"/>
          </a:xfrm>
          <a:prstGeom prst="roundRect">
            <a:avLst/>
          </a:prstGeom>
          <a:noFill/>
        </p:spPr>
      </p:pic>
      <p:pic>
        <p:nvPicPr>
          <p:cNvPr id="2052" name="Picture 4" descr="http://ilin-yakutsk.narod.ru/2009-23/foto/28-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1" y="2357430"/>
            <a:ext cx="2052000" cy="2842042"/>
          </a:xfrm>
          <a:prstGeom prst="roundRect">
            <a:avLst/>
          </a:prstGeom>
          <a:noFill/>
        </p:spPr>
      </p:pic>
      <p:sp>
        <p:nvSpPr>
          <p:cNvPr id="10" name="Скругленный прямоугольник 9"/>
          <p:cNvSpPr/>
          <p:nvPr/>
        </p:nvSpPr>
        <p:spPr>
          <a:xfrm>
            <a:off x="3143240" y="3071810"/>
            <a:ext cx="3143272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Вероисповедание - язычество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Documents and Settings\Admin\Мои документы\Мои рисунки\1.jpg"/>
          <p:cNvPicPr>
            <a:picLocks noChangeAspect="1" noChangeArrowheads="1"/>
          </p:cNvPicPr>
          <p:nvPr/>
        </p:nvPicPr>
        <p:blipFill>
          <a:blip r:embed="rId2" cstate="print"/>
          <a:srcRect t="58064"/>
          <a:stretch>
            <a:fillRect/>
          </a:stretch>
        </p:blipFill>
        <p:spPr bwMode="auto">
          <a:xfrm>
            <a:off x="2124075" y="0"/>
            <a:ext cx="56880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 descr="http://ivmk.net/_gotkr15_1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4746"/>
            <a:ext cx="2124000" cy="2977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6" name="Picture 6" descr="http://www.alpklubspb.ru/ass/585_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9" y="2642937"/>
            <a:ext cx="1944000" cy="2433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://cs416128.vk.me/v416128391/3f61/Z18UnipY0f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2665" y="3166"/>
            <a:ext cx="1905000" cy="21907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0" name="Picture 10" descr="http://www.kamlib.ru/img/read/atl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81880" y="2860674"/>
            <a:ext cx="1857387" cy="23336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9" name="Picture 2" descr="http://economic.ispu.ru/history/part1/05tema5/kart5/territoria_files/image0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8038" y="4337050"/>
            <a:ext cx="374491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b="1" smtClean="0">
                <a:latin typeface="Arial" charset="0"/>
                <a:cs typeface="Arial" charset="0"/>
              </a:rPr>
              <a:t>1</a:t>
            </a:r>
            <a:r>
              <a:rPr lang="ru-RU" smtClean="0">
                <a:latin typeface="Arial" charset="0"/>
                <a:cs typeface="Arial" charset="0"/>
              </a:rPr>
              <a:t>. </a:t>
            </a:r>
            <a:r>
              <a:rPr lang="ru-RU" b="1" smtClean="0">
                <a:latin typeface="Arial" charset="0"/>
                <a:cs typeface="Arial" charset="0"/>
              </a:rPr>
              <a:t>Международное положение России после Смутного времени</a:t>
            </a: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latin typeface="Arial" charset="0"/>
                <a:cs typeface="Arial" charset="0"/>
              </a:rPr>
              <a:t>   </a:t>
            </a:r>
            <a:r>
              <a:rPr lang="ru-RU" b="1" smtClean="0">
                <a:latin typeface="Arial" charset="0"/>
                <a:cs typeface="Arial" charset="0"/>
              </a:rPr>
              <a:t> 2</a:t>
            </a:r>
            <a:r>
              <a:rPr lang="ru-RU" smtClean="0">
                <a:latin typeface="Arial" charset="0"/>
                <a:cs typeface="Arial" charset="0"/>
              </a:rPr>
              <a:t>. </a:t>
            </a:r>
            <a:r>
              <a:rPr lang="ru-RU" b="1" smtClean="0">
                <a:latin typeface="Arial" charset="0"/>
                <a:cs typeface="Arial" charset="0"/>
              </a:rPr>
              <a:t>Смоленская война 1632-1634 гг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Arial" charset="0"/>
                <a:cs typeface="Arial" charset="0"/>
              </a:rPr>
              <a:t>    3. Присоединение Украины к России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Arial" charset="0"/>
                <a:cs typeface="Arial" charset="0"/>
              </a:rPr>
              <a:t>    4. Русско-польская война  1654-1667 гг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Arial" charset="0"/>
                <a:cs typeface="Arial" charset="0"/>
              </a:rPr>
              <a:t>    5. Русско-турецкая война  1676-1681 гг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smtClean="0">
                <a:latin typeface="Arial" charset="0"/>
                <a:cs typeface="Arial" charset="0"/>
              </a:rPr>
              <a:t>    6. Освоение Сибири</a:t>
            </a:r>
            <a:endParaRPr lang="ru-RU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1571625" y="142875"/>
            <a:ext cx="6072188" cy="785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Освоение Сибири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28596" y="1357298"/>
            <a:ext cx="8001056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Основная цель землепроходцев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– добыча пушнины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28596" y="2714620"/>
            <a:ext cx="8001056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Народы Сибири подчинялись русскому царю, платили натуральную подать - 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ясак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4143380"/>
            <a:ext cx="8001056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Этой податью облагалось нерусское население, которое занималось охотой</a:t>
            </a:r>
          </a:p>
        </p:txBody>
      </p:sp>
      <p:pic>
        <p:nvPicPr>
          <p:cNvPr id="1026" name="Picture 2" descr="http://static.diary.ru/userdir/2/0/1/0/2010547/736859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636"/>
            <a:ext cx="1554375" cy="1656000"/>
          </a:xfrm>
          <a:prstGeom prst="roundRect">
            <a:avLst/>
          </a:prstGeom>
          <a:noFill/>
        </p:spPr>
      </p:pic>
      <p:pic>
        <p:nvPicPr>
          <p:cNvPr id="1028" name="Picture 4" descr="http://kartiny.ucoz.ru/_ph/98/7245677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5143512"/>
            <a:ext cx="1882703" cy="1548000"/>
          </a:xfrm>
          <a:prstGeom prst="roundRect">
            <a:avLst/>
          </a:prstGeom>
          <a:noFill/>
        </p:spPr>
      </p:pic>
      <p:sp>
        <p:nvSpPr>
          <p:cNvPr id="11" name="Скругленный прямоугольник 10"/>
          <p:cNvSpPr/>
          <p:nvPr/>
        </p:nvSpPr>
        <p:spPr>
          <a:xfrm>
            <a:off x="2786063" y="5429250"/>
            <a:ext cx="3286125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Особо ценились шкурки соболя и белки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Verdana" pitchFamily="34" charset="0"/>
              </a:rPr>
              <a:t>Интернет-ресурсы</a:t>
            </a:r>
            <a:endParaRPr lang="ru-RU" sz="4000" b="1" dirty="0">
              <a:latin typeface="Verdan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071563"/>
            <a:ext cx="8286750" cy="5572125"/>
          </a:xfrm>
        </p:spPr>
        <p:txBody>
          <a:bodyPr>
            <a:normAutofit fontScale="2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Рисунок на 1 слайде - </a:t>
            </a:r>
            <a:r>
              <a:rPr lang="en-US" sz="5600" dirty="0" smtClean="0">
                <a:latin typeface="Arial" pitchFamily="34" charset="0"/>
                <a:cs typeface="Arial" pitchFamily="34" charset="0"/>
                <a:hlinkClick r:id="rId2"/>
              </a:rPr>
              <a:t>http://i250.photobucket.com/albums/gg275/aiwn07/moskvoy06.jpg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Карта Польша в 16-17 </a:t>
            </a:r>
            <a:r>
              <a:rPr lang="ru-RU" sz="5600" dirty="0" err="1" smtClean="0">
                <a:latin typeface="Arial" pitchFamily="34" charset="0"/>
                <a:cs typeface="Arial" pitchFamily="34" charset="0"/>
              </a:rPr>
              <a:t>вв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en-US" sz="5600" dirty="0" smtClean="0">
                <a:latin typeface="Arial" pitchFamily="34" charset="0"/>
                <a:cs typeface="Arial" pitchFamily="34" charset="0"/>
                <a:hlinkClick r:id="rId3"/>
              </a:rPr>
              <a:t>http://economic.ispu.ru/history/part1/05tema5/kart5/polsha_files/image001.jpg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      Карта Смоленская война  -  </a:t>
            </a:r>
            <a:r>
              <a:rPr lang="en-US" sz="5600" dirty="0" smtClean="0">
                <a:latin typeface="Arial" pitchFamily="34" charset="0"/>
                <a:cs typeface="Arial" pitchFamily="34" charset="0"/>
                <a:hlinkClick r:id="rId4"/>
              </a:rPr>
              <a:t>http://www.runivers.ru/img/maps/Smolenskaya_voyna__1632.jpg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5600" dirty="0" smtClean="0">
                <a:latin typeface="Arial" pitchFamily="34" charset="0"/>
                <a:cs typeface="Arial" pitchFamily="34" charset="0"/>
                <a:hlinkClick r:id="rId5"/>
              </a:rPr>
              <a:t>http://3.bp.blogspot.com/-EqpnjxdcHvU/TwM4d0PK4yI/AAAAAAAAAwo/oXr_D9p0-bY/s1600/Smolenskaya_voyna__1634.jpg</a:t>
            </a:r>
            <a:endParaRPr lang="ru-RU" sz="5600" dirty="0" smtClean="0">
              <a:latin typeface="Arial" pitchFamily="34" charset="0"/>
              <a:cs typeface="Arial" pitchFamily="34" charset="0"/>
              <a:hlinkClick r:id="rId5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en-US" sz="5600" dirty="0" smtClean="0">
                <a:latin typeface="Arial" pitchFamily="34" charset="0"/>
                <a:cs typeface="Arial" pitchFamily="34" charset="0"/>
                <a:hlinkClick r:id="rId5"/>
              </a:rPr>
              <a:t>http://www.runivers.ru/img/maps/Smolenskaya_voyna__itogi.jpg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Богдан Хмельницкий  - </a:t>
            </a:r>
            <a:r>
              <a:rPr lang="en-US" sz="5600" dirty="0" smtClean="0">
                <a:latin typeface="Arial" pitchFamily="34" charset="0"/>
                <a:cs typeface="Arial" pitchFamily="34" charset="0"/>
                <a:hlinkClick r:id="rId6"/>
              </a:rPr>
              <a:t>http://i.piccy.info/i5/38/82/278238/4.jpg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Карта Сибирь в 17 в - </a:t>
            </a:r>
            <a:r>
              <a:rPr lang="en-US" sz="5600" dirty="0" smtClean="0">
                <a:latin typeface="Arial" pitchFamily="34" charset="0"/>
                <a:cs typeface="Arial" pitchFamily="34" charset="0"/>
                <a:hlinkClick r:id="rId7"/>
              </a:rPr>
              <a:t>http://economic.ispu.ru/history/part1/05tema5/kart5/territoria_files/image001.jpg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Карта Русско-Польская война 1654-1667 </a:t>
            </a:r>
            <a:r>
              <a:rPr lang="ru-RU" sz="5600" dirty="0" err="1" smtClean="0">
                <a:latin typeface="Arial" pitchFamily="34" charset="0"/>
                <a:cs typeface="Arial" pitchFamily="34" charset="0"/>
              </a:rPr>
              <a:t>гг</a:t>
            </a:r>
            <a:r>
              <a:rPr lang="ru-RU" sz="5600" dirty="0" smtClean="0">
                <a:latin typeface="Arial" pitchFamily="34" charset="0"/>
                <a:cs typeface="Arial" pitchFamily="34" charset="0"/>
              </a:rPr>
              <a:t> -  </a:t>
            </a:r>
            <a:r>
              <a:rPr lang="en-US" sz="5600" dirty="0" smtClean="0">
                <a:latin typeface="Arial" pitchFamily="34" charset="0"/>
                <a:cs typeface="Arial" pitchFamily="34" charset="0"/>
                <a:hlinkClick r:id="rId8"/>
              </a:rPr>
              <a:t>http://economic.ispu.ru/history/part1/05tema5/kart5/rus_pol_voina_files/image001.jpg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Боярин Михаил Борисович Шеин -  </a:t>
            </a:r>
            <a:r>
              <a:rPr lang="en-US" sz="5600" dirty="0" smtClean="0">
                <a:latin typeface="Arial" pitchFamily="34" charset="0"/>
                <a:cs typeface="Arial" pitchFamily="34" charset="0"/>
                <a:hlinkClick r:id="rId9"/>
              </a:rPr>
              <a:t>http://gvzm-nasledie.ru/wp/wp-content/uploads/Smolenskij-voevoda-boyarin-Mihail-Borislvich-SHein.jpg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Король Польши Владислав IV Ваза  -  </a:t>
            </a:r>
            <a:r>
              <a:rPr lang="en-US" sz="5600" dirty="0" smtClean="0">
                <a:latin typeface="Arial" pitchFamily="34" charset="0"/>
                <a:cs typeface="Arial" pitchFamily="34" charset="0"/>
                <a:hlinkClick r:id="rId10"/>
              </a:rPr>
              <a:t>http://tovarischevo.ucoz.ru/Prosvewenie/Smuta/Wladyslaw_4.jpg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Эвенки  - </a:t>
            </a:r>
            <a:r>
              <a:rPr lang="en-US" sz="5600" dirty="0" smtClean="0">
                <a:latin typeface="Arial" pitchFamily="34" charset="0"/>
                <a:cs typeface="Arial" pitchFamily="34" charset="0"/>
                <a:hlinkClick r:id="rId11"/>
              </a:rPr>
              <a:t>http://verhbyreya.ucoz.ru/nacelenie/evenki/ehvenki-khkhn.jpg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Якуты  - </a:t>
            </a:r>
            <a:r>
              <a:rPr lang="en-US" sz="5600" dirty="0" smtClean="0">
                <a:latin typeface="Arial" pitchFamily="34" charset="0"/>
                <a:cs typeface="Arial" pitchFamily="34" charset="0"/>
              </a:rPr>
              <a:t>http://ilin-yakutsk.narod.ru/2009-23/foto/28-02.jpg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Семен Дежнев - </a:t>
            </a:r>
            <a:r>
              <a:rPr lang="en-US" sz="5600" dirty="0" smtClean="0">
                <a:latin typeface="Arial" pitchFamily="34" charset="0"/>
                <a:cs typeface="Arial" pitchFamily="34" charset="0"/>
                <a:hlinkClick r:id="rId12"/>
              </a:rPr>
              <a:t>http://ivmk.net/_gotkr15_133.jpg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Василий Поярков - </a:t>
            </a:r>
            <a:r>
              <a:rPr lang="en-US" sz="5600" dirty="0" smtClean="0">
                <a:latin typeface="Arial" pitchFamily="34" charset="0"/>
                <a:cs typeface="Arial" pitchFamily="34" charset="0"/>
                <a:hlinkClick r:id="rId13"/>
              </a:rPr>
              <a:t>http://www.alpklubspb.ru/ass/585_01.jpg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Ерофей Хабаров  - </a:t>
            </a:r>
            <a:r>
              <a:rPr lang="en-US" sz="5600" dirty="0" smtClean="0">
                <a:latin typeface="Arial" pitchFamily="34" charset="0"/>
                <a:cs typeface="Arial" pitchFamily="34" charset="0"/>
                <a:hlinkClick r:id="rId14"/>
              </a:rPr>
              <a:t>http://cs416128.vk.me/v416128391/3f61/Z18UnipY0fc.jpg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Владимир Атласов   - </a:t>
            </a:r>
            <a:r>
              <a:rPr lang="en-US" sz="5600" dirty="0" smtClean="0">
                <a:latin typeface="Arial" pitchFamily="34" charset="0"/>
                <a:cs typeface="Arial" pitchFamily="34" charset="0"/>
                <a:hlinkClick r:id="rId15"/>
              </a:rPr>
              <a:t>http://www.kamlib.ru/img/read/atl02.jpg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Соболь  -  </a:t>
            </a:r>
            <a:r>
              <a:rPr lang="en-US" sz="5600" dirty="0" smtClean="0">
                <a:latin typeface="Arial" pitchFamily="34" charset="0"/>
                <a:cs typeface="Arial" pitchFamily="34" charset="0"/>
                <a:hlinkClick r:id="rId16"/>
              </a:rPr>
              <a:t>http://static.diary.ru/userdir/2/0/1/0/2010547/73685930.jpg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5600" dirty="0" smtClean="0">
                <a:latin typeface="Arial" pitchFamily="34" charset="0"/>
                <a:cs typeface="Arial" pitchFamily="34" charset="0"/>
              </a:rPr>
              <a:t>Белка  -   </a:t>
            </a:r>
            <a:r>
              <a:rPr lang="en-US" sz="5600" dirty="0" smtClean="0">
                <a:latin typeface="Arial" pitchFamily="34" charset="0"/>
                <a:cs typeface="Arial" pitchFamily="34" charset="0"/>
                <a:hlinkClick r:id="rId17"/>
              </a:rPr>
              <a:t>http://kartiny.ucoz.ru/_ph/98/724567796.jpg</a:t>
            </a: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5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"/>
              <a:buChar char=""/>
              <a:defRPr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  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02" name="Group 18"/>
          <p:cNvGraphicFramePr>
            <a:graphicFrameLocks noGrp="1"/>
          </p:cNvGraphicFramePr>
          <p:nvPr/>
        </p:nvGraphicFramePr>
        <p:xfrm>
          <a:off x="179388" y="1397000"/>
          <a:ext cx="8964612" cy="5443220"/>
        </p:xfrm>
        <a:graphic>
          <a:graphicData uri="http://schemas.openxmlformats.org/drawingml/2006/table">
            <a:tbl>
              <a:tblPr/>
              <a:tblGrid>
                <a:gridCol w="4445000"/>
                <a:gridCol w="4519612"/>
              </a:tblGrid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Столбовский</a:t>
                      </a: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 мир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" charset="0"/>
                        </a:rPr>
                        <a:t>Деулинское перемирие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464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27 февраля 1617 г – Россия + Швеция                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         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возвращала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Новгород, Порхов,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Ладогу,  Старую Руссу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уступала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       Ивангород, Ям, Копорье, Орешек, </a:t>
                      </a:r>
                      <a:r>
                        <a:rPr kumimoji="0" lang="ru-RU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Корелу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200 тысяч рублей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8" charset="0"/>
                          <a:cs typeface="Arial" charset="0"/>
                        </a:rPr>
                        <a:t>Оцените международное положение России в начале 18 века!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1 декабря 1618 г – Россия + Речь </a:t>
                      </a:r>
                      <a:r>
                        <a:rPr kumimoji="0" lang="ru-RU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Посполитая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Королевич Владислав не отказался от претензий на русский престол и царский титул.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       </a:t>
                      </a: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потеряла</a:t>
                      </a:r>
                      <a:endParaRPr kumimoji="0" lang="ru-RU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Смоленск, Чернигово-Северские земли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9CE"/>
                    </a:solidFill>
                  </a:tcPr>
                </a:tc>
              </a:tr>
            </a:tbl>
          </a:graphicData>
        </a:graphic>
      </p:graphicFrame>
      <p:cxnSp>
        <p:nvCxnSpPr>
          <p:cNvPr id="6" name="Прямая со стрелкой 5"/>
          <p:cNvCxnSpPr/>
          <p:nvPr/>
        </p:nvCxnSpPr>
        <p:spPr>
          <a:xfrm rot="5400000">
            <a:off x="-29368" y="3637756"/>
            <a:ext cx="1714500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2000250" y="3000376"/>
            <a:ext cx="42862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7358062" y="3500438"/>
            <a:ext cx="2144713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Скругленный прямоугольник 6"/>
          <p:cNvSpPr/>
          <p:nvPr/>
        </p:nvSpPr>
        <p:spPr>
          <a:xfrm>
            <a:off x="285750" y="214313"/>
            <a:ext cx="835818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Международное положение России после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Смутного времени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http://economic.ispu.ru/history/part1/05tema5/kart5/polsha_files/image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60350"/>
            <a:ext cx="638175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Вывод: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357313"/>
            <a:ext cx="8435975" cy="2576512"/>
          </a:xfrm>
        </p:spPr>
        <p:txBody>
          <a:bodyPr>
            <a:normAutofit fontScale="85000" lnSpcReduction="20000"/>
          </a:bodyPr>
          <a:lstStyle/>
          <a:p>
            <a:pPr algn="ctr" eaLnBrk="1" hangingPunct="1"/>
            <a:r>
              <a:rPr lang="ru-RU" smtClean="0">
                <a:latin typeface="Arial" charset="0"/>
                <a:cs typeface="Arial" charset="0"/>
              </a:rPr>
              <a:t>Международное положение России после Смутного времени было очень трудным. Россия отстояла независимость, но потеряла выход к Балтийскому морю (по Столбовскому миру), а потеря Смоленска и Черниговских земель сильно уронила ее международный авторитет.</a:t>
            </a:r>
          </a:p>
          <a:p>
            <a:pPr algn="ctr" eaLnBrk="1" hangingPunct="1"/>
            <a:endParaRPr lang="ru-RU" smtClean="0">
              <a:latin typeface="Arial" charset="0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mtClean="0">
                <a:latin typeface="Arial" charset="0"/>
                <a:cs typeface="Arial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45050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Определите основные направления и цели внешней политики России в 17 веке?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8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Основные направления</a:t>
            </a:r>
            <a:endParaRPr lang="ru-RU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85750" y="1643063"/>
            <a:ext cx="23574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Юго-западное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14688" y="2143125"/>
            <a:ext cx="2214562" cy="9144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Южное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215063" y="1643063"/>
            <a:ext cx="2357437" cy="9144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Восточное</a:t>
            </a:r>
          </a:p>
        </p:txBody>
      </p:sp>
      <p:cxnSp>
        <p:nvCxnSpPr>
          <p:cNvPr id="8" name="Прямая со стрелкой 7"/>
          <p:cNvCxnSpPr>
            <a:stCxn id="2" idx="2"/>
          </p:cNvCxnSpPr>
          <p:nvPr/>
        </p:nvCxnSpPr>
        <p:spPr>
          <a:xfrm rot="5400000">
            <a:off x="2774156" y="11907"/>
            <a:ext cx="428625" cy="240506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3786982" y="1427956"/>
            <a:ext cx="8572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 rot="16200000" flipH="1">
            <a:off x="5203031" y="-11906"/>
            <a:ext cx="357188" cy="23812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893762" y="2820988"/>
            <a:ext cx="500063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500034" y="3143248"/>
            <a:ext cx="2714644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  <a:hlinkClick r:id="rId2" action="ppaction://hlinksldjump"/>
              </a:rPr>
              <a:t>Присоединение Украины к России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14612" y="4857760"/>
            <a:ext cx="2643206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  <a:hlinkClick r:id="rId3" action="ppaction://hlinksldjump"/>
              </a:rPr>
              <a:t>Русско-польская война 1654-1667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4786322"/>
            <a:ext cx="2143140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  <a:hlinkClick r:id="rId4" action="ppaction://hlinksldjump"/>
              </a:rPr>
              <a:t>Смоленская война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  <a:hlinkClick r:id="rId4" action="ppaction://hlinksldjump"/>
              </a:rPr>
              <a:t>1632-1634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5400000">
            <a:off x="-930274" y="3571875"/>
            <a:ext cx="2430462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5400000">
            <a:off x="2999582" y="4715669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3571868" y="3357562"/>
            <a:ext cx="2643206" cy="121444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  <a:hlinkClick r:id="rId5" action="ppaction://hlinksldjump"/>
              </a:rPr>
              <a:t>Русско-турецкая война 1676-1681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rot="5400000">
            <a:off x="4644232" y="3213894"/>
            <a:ext cx="285750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6643702" y="3000372"/>
            <a:ext cx="2000264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  <a:hlinkClick r:id="rId6" action="ppaction://hlinksldjump"/>
              </a:rPr>
              <a:t>Освоение Сибири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2" name="Прямая со стрелкой 41"/>
          <p:cNvCxnSpPr/>
          <p:nvPr/>
        </p:nvCxnSpPr>
        <p:spPr>
          <a:xfrm rot="5400000">
            <a:off x="6751638" y="2749550"/>
            <a:ext cx="357188" cy="15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Таблица «Внешняя политика России в 17 веке»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51520" y="1556792"/>
          <a:ext cx="8403704" cy="295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80"/>
                <a:gridCol w="720080"/>
                <a:gridCol w="1152128"/>
                <a:gridCol w="1609564"/>
                <a:gridCol w="2100926"/>
                <a:gridCol w="2100926"/>
              </a:tblGrid>
              <a:tr h="1367623"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Война</a:t>
                      </a:r>
                    </a:p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Направление</a:t>
                      </a:r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Цель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События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Итог.</a:t>
                      </a:r>
                    </a:p>
                    <a:p>
                      <a:r>
                        <a:rPr lang="ru-RU" dirty="0" smtClean="0"/>
                        <a:t>Условия мира</a:t>
                      </a:r>
                      <a:endParaRPr lang="ru-RU" dirty="0"/>
                    </a:p>
                  </a:txBody>
                  <a:tcPr/>
                </a:tc>
              </a:tr>
              <a:tr h="792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23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274638"/>
            <a:ext cx="8358188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Verdana" pitchFamily="34" charset="0"/>
              </a:rPr>
              <a:t>Смоленская война </a:t>
            </a:r>
            <a:br>
              <a:rPr lang="ru-RU" sz="4000" b="1" dirty="0" smtClean="0">
                <a:latin typeface="Verdana" pitchFamily="34" charset="0"/>
              </a:rPr>
            </a:br>
            <a:r>
              <a:rPr lang="ru-RU" sz="4000" b="1" dirty="0" smtClean="0">
                <a:latin typeface="Verdana" pitchFamily="34" charset="0"/>
              </a:rPr>
              <a:t>1632-1634 </a:t>
            </a:r>
            <a:r>
              <a:rPr lang="ru-RU" sz="4000" b="1" dirty="0" err="1" smtClean="0">
                <a:latin typeface="Verdana" pitchFamily="34" charset="0"/>
              </a:rPr>
              <a:t>гг</a:t>
            </a:r>
            <a:endParaRPr lang="ru-RU" sz="4000" b="1" dirty="0">
              <a:latin typeface="Verdana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57188" y="1643063"/>
            <a:ext cx="1857375" cy="6429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Причины: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1428736"/>
            <a:ext cx="5715040" cy="114300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Вернуть русские земли (прежде всего Смоленск), захваченные Польшей в период Смутного времени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625" y="3214688"/>
            <a:ext cx="170021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Повод к войне: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6050" y="2928934"/>
            <a:ext cx="5715040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смерть 30 апреля 1632 г. польского короля Сигизмунда III и истечение 1 июня 1632 г. срока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Деулинского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мирного договора с Польшей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625" y="5072063"/>
            <a:ext cx="1785938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Arial" pitchFamily="34" charset="0"/>
                <a:cs typeface="Arial" pitchFamily="34" charset="0"/>
              </a:rPr>
              <a:t>цель войны: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4857760"/>
            <a:ext cx="5715040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захват Смоленска и Дорогобужа с последующим присоединением всего Смоленского края к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370</TotalTime>
  <Words>774</Words>
  <Application>Microsoft Office PowerPoint</Application>
  <PresentationFormat>Экран (4:3)</PresentationFormat>
  <Paragraphs>148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Официальная</vt:lpstr>
      <vt:lpstr>ВНЕШНЯЯ ПОЛИТИКА РОССИИ В XVII В</vt:lpstr>
      <vt:lpstr>Слайд 2</vt:lpstr>
      <vt:lpstr>Слайд 3</vt:lpstr>
      <vt:lpstr>Слайд 4</vt:lpstr>
      <vt:lpstr>Вывод:</vt:lpstr>
      <vt:lpstr>Определите основные направления и цели внешней политики России в 17 веке?</vt:lpstr>
      <vt:lpstr>Основные направления</vt:lpstr>
      <vt:lpstr>Таблица «Внешняя политика России в 17 веке»</vt:lpstr>
      <vt:lpstr>Смоленская война  1632-1634 гг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Интернет-ресурсы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Внешняя политика</dc:title>
  <dc:creator>Customer</dc:creator>
  <cp:lastModifiedBy>asffgg</cp:lastModifiedBy>
  <cp:revision>41</cp:revision>
  <dcterms:created xsi:type="dcterms:W3CDTF">2014-01-16T13:19:18Z</dcterms:created>
  <dcterms:modified xsi:type="dcterms:W3CDTF">2016-09-24T16:01:02Z</dcterms:modified>
</cp:coreProperties>
</file>