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  <p:sldMasterId id="2147483864" r:id="rId2"/>
    <p:sldMasterId id="2147483985" r:id="rId3"/>
    <p:sldMasterId id="2147483999" r:id="rId4"/>
  </p:sldMasterIdLst>
  <p:handoutMasterIdLst>
    <p:handoutMasterId r:id="rId38"/>
  </p:handoutMasterIdLst>
  <p:sldIdLst>
    <p:sldId id="256" r:id="rId5"/>
    <p:sldId id="342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71" r:id="rId14"/>
    <p:sldId id="272" r:id="rId15"/>
    <p:sldId id="273" r:id="rId16"/>
    <p:sldId id="274" r:id="rId17"/>
    <p:sldId id="275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3" r:id="rId26"/>
    <p:sldId id="294" r:id="rId27"/>
    <p:sldId id="295" r:id="rId28"/>
    <p:sldId id="296" r:id="rId29"/>
    <p:sldId id="297" r:id="rId30"/>
    <p:sldId id="298" r:id="rId31"/>
    <p:sldId id="305" r:id="rId32"/>
    <p:sldId id="306" r:id="rId33"/>
    <p:sldId id="307" r:id="rId34"/>
    <p:sldId id="309" r:id="rId35"/>
    <p:sldId id="310" r:id="rId36"/>
    <p:sldId id="308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933FF"/>
    <a:srgbClr val="996600"/>
    <a:srgbClr val="F55C3D"/>
    <a:srgbClr val="FF9900"/>
    <a:srgbClr val="66CCFF"/>
    <a:srgbClr val="CC3300"/>
    <a:srgbClr val="6600CC"/>
    <a:srgbClr val="4D8F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757" autoAdjust="0"/>
    <p:restoredTop sz="94608" autoAdjust="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charset="0"/>
              </a:defRPr>
            </a:lvl1pPr>
          </a:lstStyle>
          <a:p>
            <a:fld id="{D4B904C3-03FB-4487-BE7E-95CE75BF61E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66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241667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68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16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87C580-F934-4A3B-9ECD-86C76E9B53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16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5469A-A1A5-4BE5-85CD-58EB393E4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3243C-7AFC-478A-8818-E740358B33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D1CE70-DD74-4FDF-88CD-053EA1197D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90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79907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9908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79909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0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1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2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3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4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5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6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7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8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19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0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1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2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3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4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5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6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7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8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29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30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31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32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33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79934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79935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36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37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38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39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0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1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2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3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4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5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6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7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8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49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9950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7995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5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9953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79954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55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56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57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58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59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60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61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9962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9963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64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65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66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67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68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69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9970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997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997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79973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974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975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D8A587-669A-4450-B223-9E94B68A04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71" grpId="0" autoUpdateAnimBg="0"/>
      <p:bldP spid="379972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99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99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01B0-A955-4489-BEE7-F3BF6EE5A9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1D00-3D5A-4237-BB9D-90DA644E4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CD223-BB8A-49C7-9535-919BFE86B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2104A-6241-4473-9AC5-05CC7DA3AF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44BE5-C5E1-432F-84A7-F185B9B0D0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F12EF-EB16-4B65-A13C-52ADB72D9D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2AFC5-07E7-47A2-B82F-586D774FAD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C8DD6-4714-458B-9DB2-6B5C23FF5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15DCA-0F12-45A3-B302-9C9B38EE5D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ECF98-4304-4373-B347-EEBD2F8E48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BBEF7-0AE8-494E-816C-00BCA5308B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63D1D50C-3E6A-4F69-9A9D-C5B981805D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bomb.wav" builtIn="1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EA73BE-F28A-4F96-9E77-2006AA03A7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43000" y="228600"/>
            <a:ext cx="7924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42F871-5122-470D-B779-DDA5CBDA66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BE4FE-AA01-44F7-82BE-804BA1909D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FF270-326D-47E0-8A60-9725089D32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EF3061-FE11-44D2-9898-16EA72735C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1EF82-4527-4EC9-8939-2BDF2C1937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24487-4363-49A7-9786-6A69827A6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E7C17-CE85-4345-8EB8-63B4814A5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1B086-22E6-4DEB-A75C-D92C9746FF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CAA7-CBD1-46A4-BFB0-C3C7D77E4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16B6B-F51C-4931-A6E7-0B8D7325A9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533F-6727-4D50-9806-8B09AB963A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A9A22-3B1A-47C0-83AF-56F5699E16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A55D-309B-427F-9028-E161F1E49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725" y="0"/>
            <a:ext cx="6867525" cy="10652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73725" y="1927225"/>
            <a:ext cx="3311525" cy="19986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73725" y="4078288"/>
            <a:ext cx="3311525" cy="2000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79438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27263" y="6415088"/>
            <a:ext cx="5091112" cy="441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/>
            </a:lvl1pPr>
          </a:lstStyle>
          <a:p>
            <a:fld id="{C43B0091-9EC1-42C2-943A-2CEE79A75B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17725" y="0"/>
            <a:ext cx="6867525" cy="60785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79438" y="6415088"/>
            <a:ext cx="1593850" cy="441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27263" y="6415088"/>
            <a:ext cx="5091112" cy="441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3213" y="6415088"/>
            <a:ext cx="969962" cy="423862"/>
          </a:xfrm>
        </p:spPr>
        <p:txBody>
          <a:bodyPr/>
          <a:lstStyle>
            <a:lvl1pPr>
              <a:defRPr/>
            </a:lvl1pPr>
          </a:lstStyle>
          <a:p>
            <a:fld id="{3C12D117-97B2-4AAB-92D5-CDA5657B9C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23B06-B923-4D6E-AB4B-EFA927CB5C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D8040C-E077-4D20-9956-92E2B91D6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EEB3D6B-A1BE-49BD-A664-F72858EF32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3E6F5-FC7E-4EA8-ADD4-AAC926617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C8501-D248-496C-985F-867A787E11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517AE6-ACE5-4C65-9226-C0D60E3A44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93BD1-59C5-438B-8FCE-7EC550D4E6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1294-E1CA-431E-846D-5CBEBC8C4F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DAC39-471A-4551-91FB-6B998149ED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3E26-7355-4254-8ACA-B9F428C3A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4A736-5BBA-4499-9FB7-607B04DC2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BCAB9-1894-4C30-A8FE-E971852B1A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02C3-EA1B-4848-9DFB-266CE9064D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974D99-30C8-4B90-A8C0-98DA5BD0AE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CFF9C-E916-4BF7-98D5-5D86DFDE6F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42B14-3FBC-49A8-904E-D72AD5D3D6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16875-A582-4ABB-9C15-F268DDAFD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0DE5E-215B-4909-9FD0-3DC92EE84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406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6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0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40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D848C1C6-04E2-479F-B504-6D4D2CECF78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76" r:id="rId12"/>
  </p:sldLayoutIdLst>
  <p:transition spd="slow">
    <p:circle/>
    <p:sndAc>
      <p:stSnd>
        <p:snd r:embed="rId14" name="wind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8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7888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888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7888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8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8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8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8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89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0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78910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7891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1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1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1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1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1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1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1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1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892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7892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2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78929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7893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7893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7893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0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1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2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4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5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8946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789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4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4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5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96555400-F01E-407A-A947-DC61F43FC93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7895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5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80" r:id="rId12"/>
    <p:sldLayoutId id="2147483983" r:id="rId13"/>
    <p:sldLayoutId id="2147483984" r:id="rId14"/>
  </p:sldLayoutIdLst>
  <p:transition spd="slow">
    <p:dissolve/>
    <p:sndAc>
      <p:stSnd>
        <p:snd r:embed="rId16" name="bomb.wav" builtIn="1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848C1C6-04E2-479F-B504-6D4D2CECF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transition spd="slow">
    <p:circle/>
    <p:sndAc>
      <p:stSnd>
        <p:snd r:embed="rId15" name="wind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48C1C6-04E2-479F-B504-6D4D2CECF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transition spd="med">
    <p:wedge/>
    <p:sndAc>
      <p:stSnd>
        <p:snd r:embed="rId14" name="wind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9.xml"/><Relationship Id="rId26" Type="http://schemas.openxmlformats.org/officeDocument/2006/relationships/slide" Target="slide32.xml"/><Relationship Id="rId3" Type="http://schemas.openxmlformats.org/officeDocument/2006/relationships/slide" Target="slide3.xml"/><Relationship Id="rId21" Type="http://schemas.openxmlformats.org/officeDocument/2006/relationships/slide" Target="slide28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5" Type="http://schemas.openxmlformats.org/officeDocument/2006/relationships/slide" Target="slide31.xml"/><Relationship Id="rId2" Type="http://schemas.openxmlformats.org/officeDocument/2006/relationships/image" Target="../media/image5.jpeg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25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33.xml"/><Relationship Id="rId32" Type="http://schemas.openxmlformats.org/officeDocument/2006/relationships/slide" Target="slide27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23" Type="http://schemas.openxmlformats.org/officeDocument/2006/relationships/slide" Target="slide30.xml"/><Relationship Id="rId28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20.xml"/><Relationship Id="rId31" Type="http://schemas.openxmlformats.org/officeDocument/2006/relationships/slide" Target="slide26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9.xml"/><Relationship Id="rId27" Type="http://schemas.openxmlformats.org/officeDocument/2006/relationships/slide" Target="slide22.xml"/><Relationship Id="rId30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www.google.ru/url?sa=t&amp;rct=j&amp;q=&amp;esrc=s&amp;source=web&amp;cd=5&amp;ved=0ahUKEwiylumivKjPAhVBFywKHWvaA8MQFgg1MAQ&amp;url=https://otvet.mail.ru/question/70580608&amp;usg=AFQjCNHMTqRYOL7cGBlapJkHexr7HAPCUA&amp;sig2=3cwl3NtivVHlQ7_MY1koXA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>
          <a:xfrm>
            <a:off x="1220788" y="15875"/>
            <a:ext cx="7923212" cy="1541463"/>
          </a:xfr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r="100000" b="100000"/>
            </a:path>
          </a:gradFill>
        </p:spPr>
        <p:txBody>
          <a:bodyPr/>
          <a:lstStyle/>
          <a:p>
            <a:pPr algn="ctr"/>
            <a:r>
              <a:rPr lang="ru-RU" dirty="0" smtClean="0"/>
              <a:t>Древняя Русь</a:t>
            </a:r>
            <a:endParaRPr lang="ru-RU" dirty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idx="1"/>
          </p:nvPr>
        </p:nvSpPr>
        <p:spPr>
          <a:xfrm>
            <a:off x="1214414" y="1500174"/>
            <a:ext cx="7456516" cy="10366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r>
              <a:rPr lang="en-US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 ДЛЯ УЧАЩИХСЯ 6- </a:t>
            </a:r>
            <a:r>
              <a:rPr lang="ru-RU" sz="2000" dirty="0" err="1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sz="2000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КЛАССОВ</a:t>
            </a:r>
            <a:endParaRPr lang="ru-RU" sz="2000" dirty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1357290" y="6143644"/>
            <a:ext cx="75724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accent4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©</a:t>
            </a:r>
            <a:endParaRPr lang="ru-RU" sz="1600" b="1" dirty="0">
              <a:solidFill>
                <a:schemeClr val="accent4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3010" name="Picture 2" descr="Картинки по запросу Древняя Рус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5967437" cy="449286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 build="p"/>
      <p:bldP spid="2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6929486" cy="531812"/>
          </a:xfrm>
          <a:noFill/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dirty="0">
                <a:solidFill>
                  <a:srgbClr val="0000FF"/>
                </a:solidFill>
              </a:rPr>
              <a:t>С </a:t>
            </a:r>
            <a:r>
              <a:rPr lang="ru-RU" sz="4000" dirty="0" err="1">
                <a:solidFill>
                  <a:srgbClr val="0000FF"/>
                </a:solidFill>
              </a:rPr>
              <a:t>р</a:t>
            </a:r>
            <a:r>
              <a:rPr lang="ru-RU" sz="4000" dirty="0">
                <a:solidFill>
                  <a:srgbClr val="0000FF"/>
                </a:solidFill>
              </a:rPr>
              <a:t> а ж е </a:t>
            </a:r>
            <a:r>
              <a:rPr lang="ru-RU" sz="4000" dirty="0" err="1">
                <a:solidFill>
                  <a:srgbClr val="0000FF"/>
                </a:solidFill>
              </a:rPr>
              <a:t>н</a:t>
            </a:r>
            <a:r>
              <a:rPr lang="ru-RU" sz="4000" dirty="0">
                <a:solidFill>
                  <a:srgbClr val="0000FF"/>
                </a:solidFill>
              </a:rPr>
              <a:t> и я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4414" y="4857760"/>
            <a:ext cx="6143668" cy="1214446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3600" b="1" dirty="0">
                <a:solidFill>
                  <a:schemeClr val="tx2"/>
                </a:solidFill>
              </a:rPr>
              <a:t>      </a:t>
            </a:r>
            <a:r>
              <a:rPr lang="ru-RU" sz="3200" b="1" dirty="0">
                <a:solidFill>
                  <a:schemeClr val="tx2"/>
                </a:solidFill>
              </a:rPr>
              <a:t>Где происходило </a:t>
            </a:r>
            <a:endParaRPr lang="ru-RU" sz="32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       Ледовое побоище</a:t>
            </a:r>
            <a:r>
              <a:rPr lang="ru-RU" b="1" dirty="0" smtClean="0">
                <a:solidFill>
                  <a:schemeClr val="tx2"/>
                </a:solidFill>
              </a:rPr>
              <a:t>?</a:t>
            </a:r>
            <a:endParaRPr lang="ru-RU" b="1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600" dirty="0" smtClean="0">
                <a:solidFill>
                  <a:schemeClr val="tx2"/>
                </a:solidFill>
              </a:rPr>
              <a:t>          </a:t>
            </a:r>
            <a:endParaRPr lang="ru-RU" sz="600" dirty="0">
              <a:solidFill>
                <a:schemeClr val="tx2"/>
              </a:solidFill>
            </a:endParaRPr>
          </a:p>
        </p:txBody>
      </p:sp>
      <p:sp>
        <p:nvSpPr>
          <p:cNvPr id="1884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714480" y="6143644"/>
            <a:ext cx="6643734" cy="45559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hlink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на </a:t>
            </a:r>
            <a:r>
              <a:rPr lang="ru-RU" b="1" i="1" dirty="0">
                <a:solidFill>
                  <a:schemeClr val="tx2"/>
                </a:solidFill>
              </a:rPr>
              <a:t>Чудском озере</a:t>
            </a:r>
          </a:p>
        </p:txBody>
      </p:sp>
      <p:sp>
        <p:nvSpPr>
          <p:cNvPr id="1884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714356"/>
            <a:ext cx="6643734" cy="4112117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amond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84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8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/>
      <p:bldP spid="188419" grpId="0" uiExpand="1" build="p"/>
      <p:bldP spid="1884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285728"/>
            <a:ext cx="4143404" cy="531812"/>
          </a:xfrm>
          <a:noFill/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dirty="0">
                <a:solidFill>
                  <a:srgbClr val="0000FF"/>
                </a:solidFill>
              </a:rPr>
              <a:t>С </a:t>
            </a:r>
            <a:r>
              <a:rPr lang="ru-RU" sz="4000" dirty="0" err="1">
                <a:solidFill>
                  <a:srgbClr val="0000FF"/>
                </a:solidFill>
              </a:rPr>
              <a:t>р</a:t>
            </a:r>
            <a:r>
              <a:rPr lang="ru-RU" sz="4000" dirty="0">
                <a:solidFill>
                  <a:srgbClr val="0000FF"/>
                </a:solidFill>
              </a:rPr>
              <a:t> а ж е </a:t>
            </a:r>
            <a:r>
              <a:rPr lang="ru-RU" sz="4000" dirty="0" err="1">
                <a:solidFill>
                  <a:srgbClr val="0000FF"/>
                </a:solidFill>
              </a:rPr>
              <a:t>н</a:t>
            </a:r>
            <a:r>
              <a:rPr lang="ru-RU" sz="4000" dirty="0">
                <a:solidFill>
                  <a:srgbClr val="0000FF"/>
                </a:solidFill>
              </a:rPr>
              <a:t> и я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4414" y="3929066"/>
            <a:ext cx="7500990" cy="2214578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400" b="1" dirty="0"/>
              <a:t>      </a:t>
            </a:r>
            <a:r>
              <a:rPr lang="ru-RU" sz="2400" b="1" dirty="0">
                <a:solidFill>
                  <a:schemeClr val="tx2"/>
                </a:solidFill>
              </a:rPr>
              <a:t>«С вражеской стороны был </a:t>
            </a:r>
            <a:r>
              <a:rPr lang="ru-RU" sz="2400" b="1" dirty="0" err="1">
                <a:solidFill>
                  <a:schemeClr val="tx2"/>
                </a:solidFill>
              </a:rPr>
              <a:t>Челубей</a:t>
            </a:r>
            <a:r>
              <a:rPr lang="ru-RU" sz="2400" b="1" dirty="0">
                <a:solidFill>
                  <a:schemeClr val="tx2"/>
                </a:solidFill>
              </a:rPr>
              <a:t>, с нашей – </a:t>
            </a:r>
            <a:r>
              <a:rPr lang="ru-RU" sz="2400" b="1" dirty="0" err="1">
                <a:solidFill>
                  <a:schemeClr val="tx2"/>
                </a:solidFill>
              </a:rPr>
              <a:t>Пересвет</a:t>
            </a:r>
            <a:r>
              <a:rPr lang="ru-RU" sz="2400" b="1" dirty="0">
                <a:solidFill>
                  <a:schemeClr val="tx2"/>
                </a:solidFill>
              </a:rPr>
              <a:t>, монах Троицкого монастыря. Всадники налетели друг на друга с такой силой, так ударили копьями, что оба упали замертво. Битва началась». О какой битве идет речь?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600" dirty="0">
                <a:solidFill>
                  <a:schemeClr val="tx2"/>
                </a:solidFill>
              </a:rPr>
              <a:t>          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285852" y="6092825"/>
            <a:ext cx="6215106" cy="62232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hlink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b="1" i="1" dirty="0">
                <a:solidFill>
                  <a:schemeClr val="tx2"/>
                </a:solidFill>
              </a:rPr>
              <a:t>о Куликовской</a:t>
            </a:r>
          </a:p>
        </p:txBody>
      </p:sp>
      <p:sp>
        <p:nvSpPr>
          <p:cNvPr id="1894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4818" name="Picture 2" descr="Картинка 82 из 71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785794"/>
            <a:ext cx="5857916" cy="31760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9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/>
      <p:bldP spid="189443" grpId="0" build="p"/>
      <p:bldP spid="18944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7000924" cy="531812"/>
          </a:xfrm>
          <a:noFill/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dirty="0">
                <a:solidFill>
                  <a:srgbClr val="0000FF"/>
                </a:solidFill>
              </a:rPr>
              <a:t>С </a:t>
            </a:r>
            <a:r>
              <a:rPr lang="ru-RU" sz="4000" dirty="0" err="1">
                <a:solidFill>
                  <a:srgbClr val="0000FF"/>
                </a:solidFill>
              </a:rPr>
              <a:t>р</a:t>
            </a:r>
            <a:r>
              <a:rPr lang="ru-RU" sz="4000" dirty="0">
                <a:solidFill>
                  <a:srgbClr val="0000FF"/>
                </a:solidFill>
              </a:rPr>
              <a:t> а ж е </a:t>
            </a:r>
            <a:r>
              <a:rPr lang="ru-RU" sz="4000" dirty="0" err="1">
                <a:solidFill>
                  <a:srgbClr val="0000FF"/>
                </a:solidFill>
              </a:rPr>
              <a:t>н</a:t>
            </a:r>
            <a:r>
              <a:rPr lang="ru-RU" sz="4000" dirty="0">
                <a:solidFill>
                  <a:srgbClr val="0000FF"/>
                </a:solidFill>
              </a:rPr>
              <a:t> и я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143504" y="1857364"/>
            <a:ext cx="3714776" cy="2584457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sz="2800" b="1" dirty="0"/>
              <a:t>    </a:t>
            </a:r>
            <a:r>
              <a:rPr lang="ru-RU" dirty="0" smtClean="0">
                <a:solidFill>
                  <a:schemeClr val="tx2"/>
                </a:solidFill>
              </a:rPr>
              <a:t>В 1036 г. </a:t>
            </a:r>
            <a:r>
              <a:rPr lang="ru-RU" b="1" i="1" dirty="0" smtClean="0">
                <a:solidFill>
                  <a:schemeClr val="tx2"/>
                </a:solidFill>
              </a:rPr>
              <a:t>Ярослав Мудрый</a:t>
            </a:r>
            <a:r>
              <a:rPr lang="ru-RU" dirty="0" smtClean="0">
                <a:solidFill>
                  <a:schemeClr val="tx2"/>
                </a:solidFill>
              </a:rPr>
              <a:t> разгромил этих неприятелей и их набеги на Русь прекратились.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000496" y="5661025"/>
            <a:ext cx="3811592" cy="10826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dirty="0" smtClean="0">
                <a:solidFill>
                  <a:schemeClr val="hlink"/>
                </a:solidFill>
              </a:rPr>
              <a:t>Ответ:   печенеги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1904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214422"/>
            <a:ext cx="3648075" cy="4059237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/>
      <p:bldP spid="190467" grpId="0" build="p"/>
      <p:bldP spid="19046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531812"/>
          </a:xfrm>
          <a:noFill/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dirty="0">
                <a:solidFill>
                  <a:srgbClr val="0000FF"/>
                </a:solidFill>
              </a:rPr>
              <a:t>С </a:t>
            </a:r>
            <a:r>
              <a:rPr lang="ru-RU" sz="4000" dirty="0" err="1">
                <a:solidFill>
                  <a:srgbClr val="0000FF"/>
                </a:solidFill>
              </a:rPr>
              <a:t>р</a:t>
            </a:r>
            <a:r>
              <a:rPr lang="ru-RU" sz="4000" dirty="0">
                <a:solidFill>
                  <a:srgbClr val="0000FF"/>
                </a:solidFill>
              </a:rPr>
              <a:t> а ж е </a:t>
            </a:r>
            <a:r>
              <a:rPr lang="ru-RU" sz="4000" dirty="0" err="1">
                <a:solidFill>
                  <a:srgbClr val="0000FF"/>
                </a:solidFill>
              </a:rPr>
              <a:t>н</a:t>
            </a:r>
            <a:r>
              <a:rPr lang="ru-RU" sz="4000" dirty="0">
                <a:solidFill>
                  <a:srgbClr val="0000FF"/>
                </a:solidFill>
              </a:rPr>
              <a:t> и я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57818" y="571480"/>
            <a:ext cx="3571900" cy="5786454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/>
              <a:t>      </a:t>
            </a:r>
            <a:r>
              <a:rPr lang="ru-RU" sz="2000" b="0" dirty="0" smtClean="0"/>
              <a:t>Ярл </a:t>
            </a:r>
            <a:r>
              <a:rPr lang="ru-RU" sz="2000" b="0" dirty="0" err="1" smtClean="0"/>
              <a:t>Биргер</a:t>
            </a:r>
            <a:r>
              <a:rPr lang="ru-RU" sz="2000" b="0" dirty="0" smtClean="0"/>
              <a:t>, королевский зять,</a:t>
            </a:r>
            <a:br>
              <a:rPr lang="ru-RU" sz="2000" b="0" dirty="0" smtClean="0"/>
            </a:br>
            <a:r>
              <a:rPr lang="ru-RU" sz="2000" b="0" dirty="0" smtClean="0"/>
              <a:t>Решил земель и славы поискать,</a:t>
            </a:r>
            <a:br>
              <a:rPr lang="ru-RU" sz="2000" b="0" dirty="0" smtClean="0"/>
            </a:br>
            <a:r>
              <a:rPr lang="ru-RU" sz="2000" b="0" dirty="0" smtClean="0"/>
              <a:t>И куш богатый там же взять,</a:t>
            </a:r>
            <a:br>
              <a:rPr lang="ru-RU" sz="2000" b="0" dirty="0" smtClean="0"/>
            </a:br>
            <a:r>
              <a:rPr lang="ru-RU" sz="2000" b="0" dirty="0" smtClean="0"/>
              <a:t>И случай сей решил не упускать.</a:t>
            </a:r>
            <a:br>
              <a:rPr lang="ru-RU" sz="2000" b="0" dirty="0" smtClean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 smtClean="0"/>
              <a:t>Уже Ижора видит ярла паруса,</a:t>
            </a:r>
            <a:br>
              <a:rPr lang="ru-RU" sz="2000" b="0" dirty="0" smtClean="0"/>
            </a:br>
            <a:r>
              <a:rPr lang="ru-RU" sz="2000" b="0" dirty="0" smtClean="0"/>
              <a:t>Встречает лес, песчаная коса,</a:t>
            </a:r>
            <a:br>
              <a:rPr lang="ru-RU" sz="2000" b="0" dirty="0" smtClean="0"/>
            </a:br>
            <a:r>
              <a:rPr lang="ru-RU" sz="2000" b="0" dirty="0" smtClean="0"/>
              <a:t>Где ставит лагерь гордый швед</a:t>
            </a:r>
            <a:br>
              <a:rPr lang="ru-RU" sz="2000" b="0" dirty="0" smtClean="0"/>
            </a:br>
            <a:r>
              <a:rPr lang="ru-RU" sz="2000" b="0" dirty="0" smtClean="0"/>
              <a:t>И обещает русским много бед</a:t>
            </a:r>
            <a:endParaRPr lang="ru-RU" sz="2000" b="1" dirty="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2000" dirty="0">
                <a:solidFill>
                  <a:srgbClr val="9933FF"/>
                </a:solidFill>
              </a:rPr>
              <a:t>          </a:t>
            </a:r>
            <a:r>
              <a:rPr lang="ru-RU" sz="2000" dirty="0" smtClean="0">
                <a:solidFill>
                  <a:srgbClr val="9933FF"/>
                </a:solidFill>
              </a:rPr>
              <a:t>О каком сражении идет речь?</a:t>
            </a:r>
            <a:endParaRPr lang="ru-RU" sz="2000" dirty="0">
              <a:solidFill>
                <a:srgbClr val="9933FF"/>
              </a:solidFill>
            </a:endParaRPr>
          </a:p>
        </p:txBody>
      </p:sp>
      <p:sp>
        <p:nvSpPr>
          <p:cNvPr id="1914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714348" y="5786454"/>
            <a:ext cx="4572032" cy="857256"/>
          </a:xfrm>
        </p:spPr>
        <p:txBody>
          <a:bodyPr/>
          <a:lstStyle/>
          <a:p>
            <a:pPr marL="0" indent="0" algn="r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hlink"/>
                </a:solidFill>
              </a:rPr>
              <a:t>Ответ</a:t>
            </a:r>
            <a:r>
              <a:rPr lang="ru-RU" sz="2800" b="1" dirty="0">
                <a:solidFill>
                  <a:schemeClr val="tx2"/>
                </a:solidFill>
              </a:rPr>
              <a:t>: </a:t>
            </a:r>
            <a:r>
              <a:rPr lang="ru-RU" b="1" i="1" dirty="0" smtClean="0">
                <a:solidFill>
                  <a:schemeClr val="tx2"/>
                </a:solidFill>
              </a:rPr>
              <a:t>Невская битва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9149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5298" name="Picture 2" descr="http://3.bp.blogspot.com/_XV45BHRq4Qo/TD6eLu5ObdI/AAAAAAAAAME/ZN6oSo8oXqY/s1600/%D0%9D%D0%B5%D0%B2%D1%81%D0%BA%D0%B8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500174"/>
            <a:ext cx="4275146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14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  <p:bldP spid="191491" grpId="0" build="p"/>
      <p:bldP spid="19149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6613"/>
            <a:ext cx="8229600" cy="531812"/>
          </a:xfrm>
          <a:noFill/>
        </p:spPr>
        <p:txBody>
          <a:bodyPr/>
          <a:lstStyle/>
          <a:p>
            <a:r>
              <a:rPr lang="en-US" sz="4000">
                <a:solidFill>
                  <a:srgbClr val="0000CC"/>
                </a:solidFill>
              </a:rPr>
              <a:t>  </a:t>
            </a:r>
            <a:r>
              <a:rPr lang="ru-RU" sz="4000">
                <a:solidFill>
                  <a:srgbClr val="0000FF"/>
                </a:solidFill>
              </a:rPr>
              <a:t>С р а ж е н и я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857884" y="1844675"/>
            <a:ext cx="3071834" cy="3370275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Где и когда произошла первое столкновение русских войск и монголо-татарских войск?</a:t>
            </a:r>
            <a:endParaRPr lang="ru-RU" sz="7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25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500166" y="5786454"/>
            <a:ext cx="7358114" cy="8636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2800" b="1" dirty="0" smtClean="0">
                <a:solidFill>
                  <a:schemeClr val="hlink"/>
                </a:solidFill>
              </a:rPr>
              <a:t>Ответ</a:t>
            </a:r>
            <a:r>
              <a:rPr lang="ru-RU" sz="2800" b="1" dirty="0">
                <a:solidFill>
                  <a:schemeClr val="hlink"/>
                </a:solidFill>
              </a:rPr>
              <a:t>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На реке Калке в 1223 году</a:t>
            </a:r>
            <a:endParaRPr lang="ru-RU" b="1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251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1746" name="Picture 2" descr="http://www.rhistory.ru/img/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14488"/>
            <a:ext cx="4357718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25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5" grpId="0" build="p"/>
      <p:bldP spid="19251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28604"/>
            <a:ext cx="8229600" cy="531812"/>
          </a:xfrm>
          <a:noFill/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dirty="0">
                <a:solidFill>
                  <a:srgbClr val="0000FF"/>
                </a:solidFill>
              </a:rPr>
              <a:t>С </a:t>
            </a:r>
            <a:r>
              <a:rPr lang="ru-RU" sz="4000" dirty="0" err="1">
                <a:solidFill>
                  <a:srgbClr val="0000FF"/>
                </a:solidFill>
              </a:rPr>
              <a:t>р</a:t>
            </a:r>
            <a:r>
              <a:rPr lang="ru-RU" sz="4000" dirty="0">
                <a:solidFill>
                  <a:srgbClr val="0000FF"/>
                </a:solidFill>
              </a:rPr>
              <a:t> а ж е </a:t>
            </a:r>
            <a:r>
              <a:rPr lang="ru-RU" sz="4000" dirty="0" err="1">
                <a:solidFill>
                  <a:srgbClr val="0000FF"/>
                </a:solidFill>
              </a:rPr>
              <a:t>н</a:t>
            </a:r>
            <a:r>
              <a:rPr lang="ru-RU" sz="4000" dirty="0">
                <a:solidFill>
                  <a:srgbClr val="0000FF"/>
                </a:solidFill>
              </a:rPr>
              <a:t> и я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286380" y="1989138"/>
            <a:ext cx="3714776" cy="2435225"/>
          </a:xfrm>
          <a:noFill/>
        </p:spPr>
        <p:txBody>
          <a:bodyPr/>
          <a:lstStyle/>
          <a:p>
            <a:pPr marL="609600" indent="-609600">
              <a:buNone/>
            </a:pPr>
            <a:r>
              <a:rPr lang="ru-RU" sz="2400" b="1" dirty="0"/>
              <a:t>      </a:t>
            </a:r>
            <a:r>
              <a:rPr lang="ru-RU" sz="2400" b="1" dirty="0" smtClean="0"/>
              <a:t> </a:t>
            </a:r>
            <a:r>
              <a:rPr lang="ru-RU" sz="2400" b="0" dirty="0" smtClean="0"/>
              <a:t>Каким событием и когда завершилось монголо-татарское иго?</a:t>
            </a:r>
            <a:endParaRPr lang="ru-RU" sz="6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86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285852" y="5994400"/>
            <a:ext cx="7858148" cy="8636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2400" b="1" dirty="0" smtClean="0">
                <a:solidFill>
                  <a:schemeClr val="hlink"/>
                </a:solidFill>
              </a:rPr>
              <a:t>Ответ</a:t>
            </a:r>
            <a:r>
              <a:rPr lang="ru-RU" sz="2400" b="1" dirty="0">
                <a:solidFill>
                  <a:schemeClr val="hlink"/>
                </a:solidFill>
              </a:rPr>
              <a:t>:</a:t>
            </a:r>
            <a:r>
              <a:rPr lang="ru-RU" sz="2400" b="1" dirty="0">
                <a:solidFill>
                  <a:srgbClr val="FF9900"/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Стояние на реке Угре в 1480 г</a:t>
            </a:r>
            <a:endParaRPr lang="ru-RU" sz="2800" b="1" i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866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24" name="Picture 4" descr="http://www.vmireinteresnogo.com/Content/ArticleImages/857/1.jpg?5245929362230185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000108"/>
            <a:ext cx="3071834" cy="492590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8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86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8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8" grpId="0"/>
      <p:bldP spid="198659" grpId="0" uiExpand="1" build="p"/>
      <p:bldP spid="1986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b="1" dirty="0" smtClean="0">
                <a:solidFill>
                  <a:srgbClr val="CC0000"/>
                </a:solidFill>
              </a:rPr>
              <a:t>Ратное   </a:t>
            </a:r>
            <a:r>
              <a:rPr lang="ru-RU" sz="4000" b="1" dirty="0" err="1">
                <a:solidFill>
                  <a:srgbClr val="CC0000"/>
                </a:solidFill>
              </a:rPr>
              <a:t>д</a:t>
            </a:r>
            <a:r>
              <a:rPr lang="ru-RU" sz="4000" b="1" dirty="0">
                <a:solidFill>
                  <a:srgbClr val="CC0000"/>
                </a:solidFill>
              </a:rPr>
              <a:t> е л о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5214950"/>
            <a:ext cx="8572559" cy="893759"/>
          </a:xfrm>
          <a:noFill/>
        </p:spPr>
        <p:txBody>
          <a:bodyPr/>
          <a:lstStyle/>
          <a:p>
            <a:pPr marL="609600" indent="-609600">
              <a:buNone/>
            </a:pPr>
            <a:r>
              <a:rPr lang="ru-RU" sz="2800" dirty="0" smtClean="0"/>
              <a:t>Какова главная сила монголо-татарского войска? </a:t>
            </a:r>
            <a:endParaRPr lang="ru-RU" sz="700" dirty="0">
              <a:solidFill>
                <a:srgbClr val="FF6600"/>
              </a:solidFill>
            </a:endParaRPr>
          </a:p>
        </p:txBody>
      </p:sp>
      <p:sp>
        <p:nvSpPr>
          <p:cNvPr id="1996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2800" b="1" dirty="0" smtClean="0">
                <a:solidFill>
                  <a:srgbClr val="FF9900"/>
                </a:solidFill>
              </a:rPr>
              <a:t>Конница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19968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9698" name="Picture 2" descr="http://grumdas.ru/wp-content/uploads/2010/11/Mongol-100994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643050"/>
            <a:ext cx="630083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9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96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 animBg="1"/>
      <p:bldP spid="199683" grpId="0" build="p"/>
      <p:bldP spid="19968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ru-RU" sz="4000" b="1" dirty="0" smtClean="0">
                <a:solidFill>
                  <a:srgbClr val="CC0000"/>
                </a:solidFill>
              </a:rPr>
              <a:t>Ратное </a:t>
            </a:r>
            <a:r>
              <a:rPr lang="ru-RU" sz="4000" b="1" dirty="0" err="1" smtClean="0">
                <a:solidFill>
                  <a:srgbClr val="CC0000"/>
                </a:solidFill>
              </a:rPr>
              <a:t>д</a:t>
            </a:r>
            <a:r>
              <a:rPr lang="ru-RU" sz="4000" b="1" dirty="0" smtClean="0">
                <a:solidFill>
                  <a:srgbClr val="CC0000"/>
                </a:solidFill>
              </a:rPr>
              <a:t> </a:t>
            </a:r>
            <a:r>
              <a:rPr lang="ru-RU" sz="4000" b="1" dirty="0">
                <a:solidFill>
                  <a:srgbClr val="CC0000"/>
                </a:solidFill>
              </a:rPr>
              <a:t>е л о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5720" y="1571613"/>
            <a:ext cx="8501122" cy="857256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/>
              <a:t> </a:t>
            </a:r>
            <a:r>
              <a:rPr lang="ru-RU" sz="2800" dirty="0" smtClean="0"/>
              <a:t>С этого поединка началась  Куликовская битва? </a:t>
            </a:r>
            <a:endParaRPr lang="ru-RU" sz="2800" b="1" dirty="0">
              <a:solidFill>
                <a:srgbClr val="FFFF99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7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2437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2800" b="1" dirty="0" smtClean="0">
                <a:solidFill>
                  <a:srgbClr val="FF9900"/>
                </a:solidFill>
              </a:rPr>
              <a:t>Поединок </a:t>
            </a:r>
            <a:r>
              <a:rPr lang="ru-RU" sz="2800" b="1" dirty="0" err="1" smtClean="0">
                <a:solidFill>
                  <a:srgbClr val="FF9900"/>
                </a:solidFill>
              </a:rPr>
              <a:t>Пересвета</a:t>
            </a:r>
            <a:r>
              <a:rPr lang="ru-RU" sz="2800" b="1" dirty="0" smtClean="0">
                <a:solidFill>
                  <a:srgbClr val="FF9900"/>
                </a:solidFill>
              </a:rPr>
              <a:t> и </a:t>
            </a:r>
            <a:r>
              <a:rPr lang="ru-RU" sz="2800" b="1" dirty="0" err="1" smtClean="0">
                <a:solidFill>
                  <a:srgbClr val="FF9900"/>
                </a:solidFill>
              </a:rPr>
              <a:t>Челубея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2437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8674" name="Picture 2" descr="http://www.chitalnya.ru/upload/190/380766076967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071678"/>
            <a:ext cx="5286412" cy="3794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3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37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 animBg="1"/>
      <p:bldP spid="243715" grpId="0" build="p"/>
      <p:bldP spid="24371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</a:t>
            </a:r>
            <a:r>
              <a:rPr lang="ru-RU" sz="4000" b="1" dirty="0" smtClean="0">
                <a:solidFill>
                  <a:srgbClr val="CC0000"/>
                </a:solidFill>
              </a:rPr>
              <a:t>Ратное </a:t>
            </a:r>
            <a:r>
              <a:rPr lang="ru-RU" sz="4000" b="1" dirty="0" err="1" smtClean="0">
                <a:solidFill>
                  <a:srgbClr val="CC0000"/>
                </a:solidFill>
              </a:rPr>
              <a:t>д</a:t>
            </a:r>
            <a:r>
              <a:rPr lang="ru-RU" sz="4000" b="1" dirty="0" smtClean="0">
                <a:solidFill>
                  <a:srgbClr val="CC0000"/>
                </a:solidFill>
              </a:rPr>
              <a:t> </a:t>
            </a:r>
            <a:r>
              <a:rPr lang="ru-RU" sz="4000" b="1" dirty="0">
                <a:solidFill>
                  <a:srgbClr val="CC0000"/>
                </a:solidFill>
              </a:rPr>
              <a:t>е л о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214942" y="2106613"/>
            <a:ext cx="3357586" cy="2894023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/>
              <a:t>Как назывался боевой строй немецких рыцарей в 13 веке?</a:t>
            </a:r>
            <a:endParaRPr lang="ru-RU" sz="700" dirty="0">
              <a:solidFill>
                <a:srgbClr val="FF6600"/>
              </a:solidFill>
            </a:endParaRPr>
          </a:p>
        </p:txBody>
      </p:sp>
      <p:sp>
        <p:nvSpPr>
          <p:cNvPr id="244740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3700" b="1" i="1" dirty="0" smtClean="0">
                <a:solidFill>
                  <a:schemeClr val="bg1"/>
                </a:solidFill>
              </a:rPr>
              <a:t>клин или «свинья»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24474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5" descr="cnvt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285992"/>
            <a:ext cx="4192177" cy="27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4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47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44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 animBg="1"/>
      <p:bldP spid="244739" grpId="0" build="p"/>
      <p:bldP spid="24474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b="1" dirty="0" smtClean="0">
                <a:solidFill>
                  <a:srgbClr val="CC0000"/>
                </a:solidFill>
              </a:rPr>
              <a:t>Ратное </a:t>
            </a:r>
            <a:r>
              <a:rPr lang="ru-RU" sz="4000" b="1" dirty="0" err="1" smtClean="0">
                <a:solidFill>
                  <a:srgbClr val="CC0000"/>
                </a:solidFill>
              </a:rPr>
              <a:t>д</a:t>
            </a:r>
            <a:r>
              <a:rPr lang="ru-RU" sz="4000" b="1" dirty="0" smtClean="0">
                <a:solidFill>
                  <a:srgbClr val="CC0000"/>
                </a:solidFill>
              </a:rPr>
              <a:t> </a:t>
            </a:r>
            <a:r>
              <a:rPr lang="ru-RU" sz="4000" b="1" dirty="0">
                <a:solidFill>
                  <a:srgbClr val="CC0000"/>
                </a:solidFill>
              </a:rPr>
              <a:t>е л о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57224" y="1643050"/>
            <a:ext cx="8067675" cy="2185987"/>
          </a:xfrm>
          <a:noFill/>
        </p:spPr>
        <p:txBody>
          <a:bodyPr/>
          <a:lstStyle/>
          <a:p>
            <a:pPr marL="609600" indent="-609600">
              <a:buNone/>
            </a:pPr>
            <a:r>
              <a:rPr lang="ru-RU" sz="2800" b="1" dirty="0"/>
              <a:t>      </a:t>
            </a:r>
            <a:r>
              <a:rPr lang="ru-RU" sz="2800" b="1" dirty="0" smtClean="0"/>
              <a:t>Назовите основное оружие профессионального воина – дружинника на Руси</a:t>
            </a:r>
            <a:r>
              <a:rPr lang="ru-RU" sz="700" dirty="0" smtClean="0">
                <a:solidFill>
                  <a:srgbClr val="FF6600"/>
                </a:solidFill>
              </a:rPr>
              <a:t>         </a:t>
            </a:r>
            <a:endParaRPr lang="ru-RU" sz="700" dirty="0">
              <a:solidFill>
                <a:srgbClr val="FF6600"/>
              </a:solidFill>
            </a:endParaRPr>
          </a:p>
        </p:txBody>
      </p:sp>
      <p:sp>
        <p:nvSpPr>
          <p:cNvPr id="2467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  </a:t>
            </a:r>
            <a:r>
              <a:rPr lang="ru-RU" sz="3700" b="1" i="1" dirty="0" smtClean="0">
                <a:solidFill>
                  <a:schemeClr val="bg1"/>
                </a:solidFill>
              </a:rPr>
              <a:t>меч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2467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6626" name="Picture 2" descr="http://swordmaster.org/uploads/2009/figthtofight/romans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878083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67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6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nimBg="1"/>
      <p:bldP spid="246787" grpId="0" build="p"/>
      <p:bldP spid="246788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Ру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28794" cy="1673230"/>
          </a:xfrm>
          <a:prstGeom prst="rect">
            <a:avLst/>
          </a:prstGeom>
          <a:noFill/>
        </p:spPr>
      </p:pic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84" y="142852"/>
            <a:ext cx="6858016" cy="914400"/>
          </a:xfrm>
          <a:noFill/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Категории </a:t>
            </a:r>
            <a:r>
              <a:rPr lang="ru-RU" b="1" dirty="0">
                <a:solidFill>
                  <a:schemeClr val="bg1"/>
                </a:solidFill>
              </a:rPr>
              <a:t>вопросов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338" y="1833563"/>
            <a:ext cx="836295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2600" b="1" dirty="0" smtClean="0">
                <a:solidFill>
                  <a:srgbClr val="4D8FB3"/>
                </a:solidFill>
              </a:rPr>
              <a:t>«Князья» </a:t>
            </a:r>
            <a:endParaRPr lang="ru-RU" sz="2600" b="1" dirty="0">
              <a:solidFill>
                <a:srgbClr val="4D8FB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600" b="1" dirty="0">
                <a:solidFill>
                  <a:srgbClr val="4D8FB3"/>
                </a:solidFill>
              </a:rPr>
              <a:t>   </a:t>
            </a:r>
            <a:r>
              <a:rPr lang="ru-RU" sz="2600" b="1" dirty="0" smtClean="0">
                <a:solidFill>
                  <a:srgbClr val="4D8FB3"/>
                </a:solidFill>
              </a:rPr>
              <a:t>«Сражения»</a:t>
            </a:r>
            <a:endParaRPr lang="ru-RU" sz="2600" b="1" dirty="0">
              <a:solidFill>
                <a:srgbClr val="4D8FB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600" b="1" dirty="0">
                <a:solidFill>
                  <a:srgbClr val="4D8FB3"/>
                </a:solidFill>
              </a:rPr>
              <a:t>   </a:t>
            </a:r>
            <a:r>
              <a:rPr lang="ru-RU" sz="2600" b="1" dirty="0" smtClean="0">
                <a:solidFill>
                  <a:srgbClr val="4D8FB3"/>
                </a:solidFill>
              </a:rPr>
              <a:t>«Культура»</a:t>
            </a:r>
            <a:endParaRPr lang="ru-RU" sz="2600" b="1" dirty="0">
              <a:solidFill>
                <a:srgbClr val="4D8FB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600" b="1" dirty="0">
                <a:solidFill>
                  <a:srgbClr val="4D8FB3"/>
                </a:solidFill>
              </a:rPr>
              <a:t>   </a:t>
            </a:r>
            <a:r>
              <a:rPr lang="ru-RU" sz="2600" b="1" dirty="0" smtClean="0">
                <a:solidFill>
                  <a:srgbClr val="4D8FB3"/>
                </a:solidFill>
              </a:rPr>
              <a:t>«Ратное дело»</a:t>
            </a:r>
            <a:endParaRPr lang="ru-RU" sz="2600" b="1" dirty="0">
              <a:solidFill>
                <a:srgbClr val="4D8FB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600" b="1" dirty="0">
                <a:solidFill>
                  <a:srgbClr val="4D8FB3"/>
                </a:solidFill>
              </a:rPr>
              <a:t>   </a:t>
            </a:r>
            <a:r>
              <a:rPr lang="ru-RU" sz="2600" b="1" dirty="0" smtClean="0">
                <a:solidFill>
                  <a:srgbClr val="4D8FB3"/>
                </a:solidFill>
              </a:rPr>
              <a:t>«Верования»</a:t>
            </a:r>
            <a:endParaRPr lang="ru-RU" sz="2600" b="1" dirty="0">
              <a:solidFill>
                <a:srgbClr val="4D8FB3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ru-RU" sz="2600" b="1" dirty="0">
                <a:solidFill>
                  <a:srgbClr val="4D8FB3"/>
                </a:solidFill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ru-RU" sz="2600" b="1" dirty="0">
                <a:solidFill>
                  <a:srgbClr val="4D8FB3"/>
                </a:solidFill>
              </a:rPr>
              <a:t>   </a:t>
            </a:r>
            <a:endParaRPr lang="ru-RU" sz="2600" b="1" dirty="0"/>
          </a:p>
        </p:txBody>
      </p:sp>
      <p:sp>
        <p:nvSpPr>
          <p:cNvPr id="43622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2000240"/>
            <a:ext cx="468000" cy="396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3" action="ppaction://hlinksldjump"/>
              </a:rPr>
              <a:t>1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2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93" y="2000240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4" action="ppaction://hlinksldjump"/>
              </a:rPr>
              <a:t>2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3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4" y="2000240"/>
            <a:ext cx="432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5" action="ppaction://hlinksldjump"/>
              </a:rPr>
              <a:t>3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16" y="2000240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6" action="ppaction://hlinksldjump"/>
              </a:rPr>
              <a:t>4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96" y="2000240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7" action="ppaction://hlinksldjump"/>
              </a:rPr>
              <a:t>5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5338" y="2000240"/>
            <a:ext cx="432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8" action="ppaction://hlinksldjump"/>
              </a:rPr>
              <a:t>6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40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2500306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9" action="ppaction://hlinksldjump"/>
              </a:rPr>
              <a:t>1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4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93" y="2500306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0" action="ppaction://hlinksldjump"/>
              </a:rPr>
              <a:t>2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4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4" y="2500306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1" action="ppaction://hlinksldjump"/>
              </a:rPr>
              <a:t>3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4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16" y="2500306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2" action="ppaction://hlinksldjump"/>
              </a:rPr>
              <a:t>4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4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96" y="2500306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3" action="ppaction://hlinksldjump"/>
              </a:rPr>
              <a:t>5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4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5338" y="2500306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4" action="ppaction://hlinksldjump"/>
              </a:rPr>
              <a:t>6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52" name="AutoShape 2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3429000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5" action="ppaction://hlinksldjump"/>
              </a:rPr>
              <a:t>1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53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93" y="3429000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6" action="ppaction://hlinksldjump"/>
              </a:rPr>
              <a:t>2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5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3" y="3429000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7" action="ppaction://hlinksldjump"/>
              </a:rPr>
              <a:t>3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55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15" y="3429000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8" action="ppaction://hlinksldjump"/>
              </a:rPr>
              <a:t>4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56" name="AutoShape 3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95" y="3429000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19" action="ppaction://hlinksldjump"/>
              </a:rPr>
              <a:t>5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57" name="AutoShape 3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5337" y="3429000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0" action="ppaction://hlinksldjump"/>
              </a:rPr>
              <a:t>6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64" name="AutoShape 4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8" y="3000372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1" action="ppaction://hlinksldjump"/>
              </a:rPr>
              <a:t>1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65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93" y="2928934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2" action="ppaction://hlinksldjump"/>
              </a:rPr>
              <a:t>2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66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4" y="2928934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3" action="ppaction://hlinksldjump"/>
              </a:rPr>
              <a:t>3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67" name="AutoShape 4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16" y="2928934"/>
            <a:ext cx="468000" cy="360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4" action="ppaction://hlinksldjump"/>
              </a:rPr>
              <a:t>4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68" name="AutoShape 4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96" y="2928934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5" action="ppaction://hlinksldjump"/>
              </a:rPr>
              <a:t>5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69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15338" y="2928934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6" action="ppaction://hlinksldjump"/>
              </a:rPr>
              <a:t>6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76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3437" y="3929066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7" action="ppaction://hlinksldjump"/>
              </a:rPr>
              <a:t>1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77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00693" y="3929066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8" action="ppaction://hlinksldjump"/>
              </a:rPr>
              <a:t>2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78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215073" y="3929066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29" action="ppaction://hlinksldjump"/>
              </a:rPr>
              <a:t>3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79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58015" y="3929066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30" action="ppaction://hlinksldjump"/>
              </a:rPr>
              <a:t>4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8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72396" y="3929066"/>
            <a:ext cx="4680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31" action="ppaction://hlinksldjump"/>
              </a:rPr>
              <a:t>5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  <p:sp>
        <p:nvSpPr>
          <p:cNvPr id="43628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286775" y="3929066"/>
            <a:ext cx="468000" cy="36036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0" lang="ru-RU" sz="2400" b="1" dirty="0">
                <a:solidFill>
                  <a:srgbClr val="CC3300"/>
                </a:solidFill>
                <a:hlinkClick r:id="rId32" action="ppaction://hlinksldjump"/>
              </a:rPr>
              <a:t>6</a:t>
            </a:r>
            <a:endParaRPr kumimoji="0" lang="ru-RU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6" grpId="0"/>
      <p:bldP spid="4362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b="1" dirty="0" smtClean="0">
                <a:solidFill>
                  <a:srgbClr val="CC0000"/>
                </a:solidFill>
              </a:rPr>
              <a:t>Ратное </a:t>
            </a:r>
            <a:r>
              <a:rPr lang="ru-RU" sz="4000" b="1" dirty="0" err="1" smtClean="0">
                <a:solidFill>
                  <a:srgbClr val="CC0000"/>
                </a:solidFill>
              </a:rPr>
              <a:t>д</a:t>
            </a:r>
            <a:r>
              <a:rPr lang="ru-RU" sz="4000" b="1" dirty="0" smtClean="0">
                <a:solidFill>
                  <a:srgbClr val="CC0000"/>
                </a:solidFill>
              </a:rPr>
              <a:t> </a:t>
            </a:r>
            <a:r>
              <a:rPr lang="ru-RU" sz="4000" b="1" dirty="0">
                <a:solidFill>
                  <a:srgbClr val="CC0000"/>
                </a:solidFill>
              </a:rPr>
              <a:t>е л о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5650" y="1916113"/>
            <a:ext cx="4824413" cy="1941515"/>
          </a:xfrm>
          <a:noFill/>
        </p:spPr>
        <p:txBody>
          <a:bodyPr/>
          <a:lstStyle/>
          <a:p>
            <a:pPr marL="609600" indent="-609600">
              <a:buNone/>
            </a:pPr>
            <a:r>
              <a:rPr lang="ru-RU" sz="2800" b="1" dirty="0"/>
              <a:t>      </a:t>
            </a:r>
            <a:r>
              <a:rPr lang="ru-RU" sz="2800" b="1" dirty="0" smtClean="0">
                <a:solidFill>
                  <a:srgbClr val="FFFF99"/>
                </a:solidFill>
              </a:rPr>
              <a:t>Какое оружие на Руси называли секирой? </a:t>
            </a:r>
            <a:endParaRPr lang="ru-RU" sz="2800" b="1" dirty="0">
              <a:solidFill>
                <a:srgbClr val="FFFF99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7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5994400"/>
            <a:ext cx="9144000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rgbClr val="FF0000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3700" b="1" i="1" dirty="0" smtClean="0">
                <a:solidFill>
                  <a:schemeClr val="bg1"/>
                </a:solidFill>
              </a:rPr>
              <a:t>боевой топор</a:t>
            </a:r>
            <a:endParaRPr lang="ru-RU" sz="3700" b="1" i="1" dirty="0">
              <a:solidFill>
                <a:schemeClr val="bg1"/>
              </a:solidFill>
            </a:endParaRPr>
          </a:p>
        </p:txBody>
      </p:sp>
      <p:sp>
        <p:nvSpPr>
          <p:cNvPr id="24781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604" name="Picture 4" descr="http://awantar.narod.ru/oruzeinaia/seki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928197" y="2286985"/>
            <a:ext cx="4214843" cy="2926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8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8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7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 animBg="1"/>
      <p:bldP spid="247811" grpId="0" build="p"/>
      <p:bldP spid="24781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223963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b="1" dirty="0" err="1" smtClean="0">
                <a:solidFill>
                  <a:srgbClr val="CC0000"/>
                </a:solidFill>
              </a:rPr>
              <a:t>Рат</a:t>
            </a:r>
            <a:r>
              <a:rPr lang="ru-RU" sz="4000" b="1" dirty="0" smtClean="0">
                <a:solidFill>
                  <a:srgbClr val="CC0000"/>
                </a:solidFill>
              </a:rPr>
              <a:t> </a:t>
            </a:r>
            <a:r>
              <a:rPr lang="ru-RU" sz="4000" b="1" dirty="0" err="1">
                <a:solidFill>
                  <a:srgbClr val="CC0000"/>
                </a:solidFill>
              </a:rPr>
              <a:t>н</a:t>
            </a:r>
            <a:r>
              <a:rPr lang="ru-RU" sz="4000" b="1" dirty="0">
                <a:solidFill>
                  <a:srgbClr val="CC0000"/>
                </a:solidFill>
              </a:rPr>
              <a:t> о е   </a:t>
            </a:r>
            <a:r>
              <a:rPr lang="ru-RU" sz="4000" b="1" dirty="0" err="1">
                <a:solidFill>
                  <a:srgbClr val="CC0000"/>
                </a:solidFill>
              </a:rPr>
              <a:t>д</a:t>
            </a:r>
            <a:r>
              <a:rPr lang="ru-RU" sz="4000" b="1" dirty="0">
                <a:solidFill>
                  <a:srgbClr val="CC0000"/>
                </a:solidFill>
              </a:rPr>
              <a:t> </a:t>
            </a:r>
            <a:r>
              <a:rPr lang="ru-RU" sz="4000" b="1" dirty="0" err="1">
                <a:solidFill>
                  <a:srgbClr val="CC0000"/>
                </a:solidFill>
              </a:rPr>
              <a:t>е</a:t>
            </a:r>
            <a:r>
              <a:rPr lang="ru-RU" sz="4000" b="1" dirty="0">
                <a:solidFill>
                  <a:srgbClr val="CC0000"/>
                </a:solidFill>
              </a:rPr>
              <a:t> л о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2475" y="2106613"/>
            <a:ext cx="4395788" cy="893759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Что такое шишак?</a:t>
            </a:r>
            <a:endParaRPr lang="ru-RU" sz="600" dirty="0">
              <a:solidFill>
                <a:srgbClr val="FF6600"/>
              </a:solidFill>
            </a:endParaRPr>
          </a:p>
        </p:txBody>
      </p:sp>
      <p:sp>
        <p:nvSpPr>
          <p:cNvPr id="2488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79388" y="5876925"/>
            <a:ext cx="7667625" cy="863600"/>
          </a:xfrm>
          <a:gradFill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FF0000"/>
                </a:solidFill>
              </a:rPr>
              <a:t>Ответ:</a:t>
            </a:r>
            <a:r>
              <a:rPr lang="ru-RU" sz="2400" b="1" dirty="0">
                <a:solidFill>
                  <a:srgbClr val="FF9900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шлем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24883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4578" name="Picture 2" descr="http://www.nasled.org/vitaz/galerea_dospehov/russkie_shlema/image1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643050"/>
            <a:ext cx="3000396" cy="40205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88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88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 animBg="1"/>
      <p:bldP spid="24883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type="title"/>
          </p:nvPr>
        </p:nvSpPr>
        <p:spPr>
          <a:xfrm>
            <a:off x="2700339" y="333375"/>
            <a:ext cx="5372124" cy="966788"/>
          </a:xfrm>
          <a:noFill/>
        </p:spPr>
        <p:txBody>
          <a:bodyPr/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Религия славян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25702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071538" y="2000240"/>
            <a:ext cx="4000528" cy="2500330"/>
          </a:xfrm>
          <a:noFill/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FF99"/>
                </a:solidFill>
              </a:rPr>
              <a:t>Бог грома и молнии у восточных славян, покровитель воинов и княжеской дружины?</a:t>
            </a:r>
            <a:endParaRPr lang="ru-RU" sz="3200" b="1" dirty="0">
              <a:solidFill>
                <a:srgbClr val="FFFF99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500" dirty="0" smtClean="0">
                <a:solidFill>
                  <a:srgbClr val="FF6600"/>
                </a:solidFill>
              </a:rPr>
              <a:t>          </a:t>
            </a:r>
            <a:endParaRPr lang="ru-RU" sz="500" dirty="0">
              <a:solidFill>
                <a:srgbClr val="FF6600"/>
              </a:solidFill>
            </a:endParaRPr>
          </a:p>
        </p:txBody>
      </p:sp>
      <p:sp>
        <p:nvSpPr>
          <p:cNvPr id="257029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900113" y="5805488"/>
            <a:ext cx="8243887" cy="8636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</a:t>
            </a:r>
            <a:r>
              <a:rPr lang="ru-RU" sz="4000" b="1" i="1" dirty="0" smtClean="0"/>
              <a:t>Перун</a:t>
            </a:r>
            <a:endParaRPr lang="ru-RU" sz="4000" b="1" i="1" dirty="0"/>
          </a:p>
        </p:txBody>
      </p:sp>
      <p:sp>
        <p:nvSpPr>
          <p:cNvPr id="25703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3554" name="Picture 2" descr="http://www.lostcivilization.info/uploads/posts/2010-02/1265999687_perun_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357298"/>
            <a:ext cx="3429004" cy="48348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7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1"/>
      <p:bldP spid="257028" grpId="0" uiExpand="1" build="p"/>
      <p:bldP spid="2570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9" y="333375"/>
            <a:ext cx="5372124" cy="966788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</a:t>
            </a:r>
            <a:r>
              <a:rPr lang="ru-RU" sz="4400" dirty="0" smtClean="0">
                <a:solidFill>
                  <a:srgbClr val="CC0000"/>
                </a:solidFill>
              </a:rPr>
              <a:t>Религия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 славян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00694" y="1773238"/>
            <a:ext cx="3286148" cy="3084522"/>
          </a:xfrm>
          <a:noFill/>
        </p:spPr>
        <p:txBody>
          <a:bodyPr/>
          <a:lstStyle/>
          <a:p>
            <a:pPr marL="0" indent="-609600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FF99"/>
                </a:solidFill>
              </a:rPr>
              <a:t>      </a:t>
            </a:r>
            <a:r>
              <a:rPr lang="ru-RU" sz="2800" b="1" dirty="0" smtClean="0">
                <a:solidFill>
                  <a:srgbClr val="FFFF99"/>
                </a:solidFill>
              </a:rPr>
              <a:t>Первые русские святые, покровители земли Русской и княжеского рода?</a:t>
            </a:r>
            <a:endParaRPr lang="ru-RU" sz="2800" b="1" dirty="0">
              <a:solidFill>
                <a:srgbClr val="FFFF99"/>
              </a:solidFill>
            </a:endParaRPr>
          </a:p>
          <a:p>
            <a:pPr marL="0" indent="-609600">
              <a:spcBef>
                <a:spcPts val="0"/>
              </a:spcBef>
              <a:buFont typeface="Wingdings" pitchFamily="2" charset="2"/>
              <a:buNone/>
            </a:pPr>
            <a:r>
              <a:rPr lang="ru-RU" sz="4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900113" y="5805488"/>
            <a:ext cx="8243887" cy="8636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  </a:t>
            </a:r>
            <a:r>
              <a:rPr lang="ru-RU" sz="3200" b="1" i="1" dirty="0" smtClean="0"/>
              <a:t>Борис и Глеб</a:t>
            </a:r>
            <a:endParaRPr lang="ru-RU" sz="3200" b="1" i="1" dirty="0"/>
          </a:p>
        </p:txBody>
      </p:sp>
      <p:sp>
        <p:nvSpPr>
          <p:cNvPr id="3133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Picture 2" descr="http://alchevskpravoslavniy.ru/wp-content/uploads/2010/05/01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500174"/>
            <a:ext cx="4643470" cy="36760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3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313347" grpId="0" build="p"/>
      <p:bldP spid="3133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9" y="333375"/>
            <a:ext cx="5515000" cy="966788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Религия славян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14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357290" y="1285860"/>
            <a:ext cx="7272338" cy="584775"/>
          </a:xfrm>
          <a:noFill/>
        </p:spPr>
        <p:txBody>
          <a:bodyPr lIns="0" tIns="0" rIns="0" bIns="0">
            <a:spAutoFit/>
          </a:bodyPr>
          <a:lstStyle/>
          <a:p>
            <a:pPr marL="609600" indent="-609600">
              <a:buFont typeface="Wingdings" pitchFamily="2" charset="2"/>
              <a:buNone/>
            </a:pPr>
            <a:r>
              <a:rPr lang="ru-RU" sz="2000" b="1" dirty="0"/>
              <a:t>      </a:t>
            </a:r>
            <a:r>
              <a:rPr lang="ru-RU" sz="3200" b="1" dirty="0" smtClean="0">
                <a:solidFill>
                  <a:srgbClr val="FFFF99"/>
                </a:solidFill>
              </a:rPr>
              <a:t>Официальная дата крещения Руси</a:t>
            </a:r>
            <a:endParaRPr lang="ru-RU" sz="3200" b="1" dirty="0">
              <a:solidFill>
                <a:srgbClr val="FFFF99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5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900113" y="5805488"/>
            <a:ext cx="8243887" cy="8636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  </a:t>
            </a:r>
            <a:r>
              <a:rPr lang="ru-RU" sz="4000" b="1" i="1" dirty="0" smtClean="0"/>
              <a:t>988 год</a:t>
            </a:r>
            <a:endParaRPr lang="ru-RU" sz="4000" b="1" i="1" dirty="0"/>
          </a:p>
        </p:txBody>
      </p:sp>
      <p:sp>
        <p:nvSpPr>
          <p:cNvPr id="31437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2" descr="http://www.belrussia.ru/kontent/pict/stat/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857364"/>
            <a:ext cx="5500726" cy="39055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4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  <p:bldP spid="31437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/>
          </p:nvPr>
        </p:nvSpPr>
        <p:spPr>
          <a:xfrm>
            <a:off x="4714876" y="1412875"/>
            <a:ext cx="4429124" cy="3175000"/>
          </a:xfrm>
          <a:noFill/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sz="2000" b="1" dirty="0"/>
              <a:t>        </a:t>
            </a:r>
            <a:r>
              <a:rPr lang="ru-RU" sz="3200" b="1" dirty="0" smtClean="0">
                <a:solidFill>
                  <a:srgbClr val="FFFF99"/>
                </a:solidFill>
              </a:rPr>
              <a:t>Богиня покровительница домашнего хозяйства , ткачества у древних славян</a:t>
            </a:r>
            <a:endParaRPr lang="ru-RU" sz="3200" b="1" dirty="0">
              <a:solidFill>
                <a:srgbClr val="FFFF99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5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6475" y="333375"/>
            <a:ext cx="6867525" cy="966788"/>
          </a:xfrm>
          <a:noFill/>
        </p:spPr>
        <p:txBody>
          <a:bodyPr/>
          <a:lstStyle/>
          <a:p>
            <a:r>
              <a:rPr lang="ru-RU" sz="4400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sz="4400" b="1" dirty="0" smtClean="0">
                <a:solidFill>
                  <a:srgbClr val="0000CC"/>
                </a:solidFill>
                <a:latin typeface="Tahoma" pitchFamily="34" charset="0"/>
              </a:rPr>
              <a:t>Верования славян</a:t>
            </a:r>
            <a:endParaRPr lang="ru-RU" sz="4400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2063" y="5805488"/>
            <a:ext cx="4071937" cy="8636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FF9900"/>
                </a:solidFill>
              </a:rPr>
              <a:t>   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   </a:t>
            </a:r>
            <a:r>
              <a:rPr lang="ru-RU" sz="4000" b="1" i="1" dirty="0" err="1" smtClean="0"/>
              <a:t>Мокошь</a:t>
            </a:r>
            <a:endParaRPr lang="ru-RU" sz="4000" b="1" i="1" dirty="0"/>
          </a:p>
        </p:txBody>
      </p:sp>
      <p:sp>
        <p:nvSpPr>
          <p:cNvPr id="3153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8434" name="Picture 2" descr="Картинки по запросу Макош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500174"/>
            <a:ext cx="3324225" cy="4219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/>
      <p:bldP spid="315394" grpId="0"/>
      <p:bldP spid="31539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9" y="333375"/>
            <a:ext cx="5729314" cy="966788"/>
          </a:xfrm>
          <a:noFill/>
        </p:spPr>
        <p:txBody>
          <a:bodyPr/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Верования славян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1744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00113" y="5805488"/>
            <a:ext cx="8243887" cy="863600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   </a:t>
            </a:r>
            <a:r>
              <a:rPr lang="ru-RU" sz="4000" b="1" i="1" dirty="0" smtClean="0"/>
              <a:t>кудесники или волхвы</a:t>
            </a:r>
            <a:endParaRPr lang="ru-RU" sz="4000" b="1" i="1" dirty="0"/>
          </a:p>
        </p:txBody>
      </p:sp>
      <p:sp>
        <p:nvSpPr>
          <p:cNvPr id="3174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2000240"/>
            <a:ext cx="3571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99"/>
                </a:solidFill>
              </a:rPr>
              <a:t>Языческие славянские жрецы , астрономы и звездочеты</a:t>
            </a:r>
            <a:endParaRPr lang="ru-RU" sz="3600" dirty="0"/>
          </a:p>
        </p:txBody>
      </p:sp>
      <p:pic>
        <p:nvPicPr>
          <p:cNvPr id="17410" name="Picture 2" descr="Картинки по запросу Волхв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799" y="1571612"/>
            <a:ext cx="4751299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4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6867525" cy="966788"/>
          </a:xfrm>
          <a:noFill/>
        </p:spPr>
        <p:txBody>
          <a:bodyPr/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Религия славян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34" y="1214421"/>
            <a:ext cx="8393141" cy="928695"/>
          </a:xfrm>
          <a:noFill/>
        </p:spPr>
        <p:txBody>
          <a:bodyPr>
            <a:normAutofit fontScale="32500" lnSpcReduction="20000"/>
          </a:bodyPr>
          <a:lstStyle/>
          <a:p>
            <a:pPr marL="609600" indent="-609600">
              <a:buNone/>
            </a:pPr>
            <a:r>
              <a:rPr lang="ru-RU" sz="8000" b="1" dirty="0"/>
              <a:t>      </a:t>
            </a:r>
            <a:r>
              <a:rPr lang="ru-RU" sz="8000" b="1" dirty="0" smtClean="0">
                <a:solidFill>
                  <a:srgbClr val="FFFF99"/>
                </a:solidFill>
              </a:rPr>
              <a:t>Название языческих святилищ у славян, где совершались жертвоприношения</a:t>
            </a:r>
            <a:endParaRPr lang="ru-RU" sz="8000" dirty="0" smtClean="0">
              <a:solidFill>
                <a:srgbClr val="FF6600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endParaRPr lang="ru-RU" sz="3200" b="1" dirty="0">
              <a:solidFill>
                <a:srgbClr val="FFFF99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5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857752" y="3000372"/>
            <a:ext cx="4000528" cy="627081"/>
          </a:xfrm>
          <a:noFill/>
        </p:spPr>
        <p:txBody>
          <a:bodyPr>
            <a:normAutofit fontScale="92500" lnSpcReduction="10000"/>
          </a:bodyPr>
          <a:lstStyle/>
          <a:p>
            <a:pPr algn="r">
              <a:buFont typeface="Wingdings" pitchFamily="2" charset="2"/>
              <a:buNone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sz="4000" b="1" dirty="0">
                <a:solidFill>
                  <a:schemeClr val="tx2"/>
                </a:solidFill>
              </a:rPr>
              <a:t>Ответ:</a:t>
            </a:r>
            <a:r>
              <a:rPr lang="ru-RU" sz="4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55D5FF"/>
                    </a:outerShdw>
                  </a:cont>
                  <a:cont type="tree" name="">
                    <a:effect ref="fillLine"/>
                    <a:outerShdw dist="38100" dir="2700000" algn="tl">
                      <a:srgbClr val="005B7A"/>
                    </a:outerShdw>
                  </a:cont>
                  <a:effect ref="fillLine"/>
                </a:effectDag>
              </a:rPr>
              <a:t> </a:t>
            </a:r>
            <a:r>
              <a:rPr lang="ru-RU" sz="4000" b="1" i="1" dirty="0" smtClean="0"/>
              <a:t>капища    </a:t>
            </a:r>
            <a:endParaRPr lang="ru-RU" sz="2800" b="1" i="1" dirty="0"/>
          </a:p>
        </p:txBody>
      </p:sp>
      <p:sp>
        <p:nvSpPr>
          <p:cNvPr id="3184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013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6" name="AutoShape 2" descr="Картинки по запросу Кап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Капищ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Картинки по запросу Капищ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928802"/>
            <a:ext cx="4466756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467" grpId="0" build="p"/>
      <p:bldP spid="31846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  <a:noFill/>
        </p:spPr>
        <p:txBody>
          <a:bodyPr/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Культура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307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58" y="1142984"/>
            <a:ext cx="7056438" cy="1158869"/>
          </a:xfrm>
          <a:noFill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b="1" dirty="0"/>
              <a:t>      </a:t>
            </a:r>
            <a:r>
              <a:rPr lang="ru-RU" sz="3600" b="1" dirty="0" smtClean="0">
                <a:solidFill>
                  <a:srgbClr val="FF0000"/>
                </a:solidFill>
                <a:latin typeface="Garamond" pitchFamily="18" charset="0"/>
              </a:rPr>
              <a:t>Живопись в храме по сырой штукатурке</a:t>
            </a:r>
            <a:endParaRPr lang="ru-RU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500034" y="5876925"/>
            <a:ext cx="6051579" cy="863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  </a:t>
            </a:r>
            <a:r>
              <a:rPr lang="ru-RU" sz="4800" b="1" dirty="0" smtClean="0">
                <a:solidFill>
                  <a:srgbClr val="990000"/>
                </a:solidFill>
                <a:latin typeface="Garamond" pitchFamily="18" charset="0"/>
              </a:rPr>
              <a:t>Фреска</a:t>
            </a:r>
            <a:endParaRPr lang="ru-RU" sz="48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3307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4340" name="Picture 4" descr="http://data14.gallery.ru/albums/gallery/97433--39818260-m750x740-uec49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214554"/>
            <a:ext cx="5429288" cy="36195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30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/>
      <p:bldP spid="33075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  <a:noFill/>
        </p:spPr>
        <p:txBody>
          <a:bodyPr/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Культура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572132" y="1628775"/>
            <a:ext cx="3248018" cy="3871927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sz="2400" b="1" dirty="0"/>
              <a:t>     </a:t>
            </a:r>
            <a:r>
              <a:rPr lang="ru-RU" sz="2000" b="1" dirty="0"/>
              <a:t> </a:t>
            </a:r>
            <a:r>
              <a:rPr lang="ru-RU" sz="2800" dirty="0" smtClean="0"/>
              <a:t>Как называли главный храм крещеной Руси, построенный Ярославом Мудрым в Киеве? </a:t>
            </a:r>
            <a:r>
              <a:rPr lang="ru-RU" b="1" dirty="0" smtClean="0">
                <a:solidFill>
                  <a:srgbClr val="FFFF99"/>
                </a:solidFill>
                <a:latin typeface="Garamond" pitchFamily="18" charset="0"/>
              </a:rPr>
              <a:t>.</a:t>
            </a:r>
            <a:endParaRPr lang="ru-RU" b="1" dirty="0">
              <a:solidFill>
                <a:srgbClr val="FFFF99"/>
              </a:solidFill>
              <a:latin typeface="Garamond" pitchFamily="18" charset="0"/>
            </a:endParaRPr>
          </a:p>
          <a:p>
            <a:pPr marL="0" indent="0">
              <a:buFontTx/>
              <a:buNone/>
            </a:pPr>
            <a:r>
              <a:rPr lang="ru-RU" sz="5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971550" y="5994400"/>
            <a:ext cx="6551613" cy="434996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tx2"/>
                </a:solidFill>
              </a:rPr>
              <a:t>Ответ:</a:t>
            </a:r>
            <a:r>
              <a:rPr lang="ru-RU" sz="16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  </a:t>
            </a:r>
            <a:r>
              <a:rPr lang="ru-RU" sz="3600" b="1" dirty="0" smtClean="0">
                <a:solidFill>
                  <a:srgbClr val="990000"/>
                </a:solidFill>
                <a:latin typeface="Garamond" pitchFamily="18" charset="0"/>
              </a:rPr>
              <a:t>Софийский Собор</a:t>
            </a:r>
            <a:endParaRPr lang="ru-RU" sz="36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3409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 descr="http://arx.novosibdom.ru/story/ARX_HISTORY/OLD_Russ/Sofia/sofia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5181218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/>
      <p:bldP spid="34099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2" name="Rectangle 14"/>
          <p:cNvSpPr>
            <a:spLocks noGrp="1" noChangeArrowheads="1"/>
          </p:cNvSpPr>
          <p:nvPr>
            <p:ph/>
          </p:nvPr>
        </p:nvSpPr>
        <p:spPr>
          <a:xfrm>
            <a:off x="4286248" y="1571612"/>
            <a:ext cx="4424341" cy="2495550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4000" b="1" dirty="0" smtClean="0"/>
              <a:t>    Его боевым кличем были</a:t>
            </a:r>
            <a:r>
              <a:rPr lang="en-US" sz="4000" b="1" dirty="0" smtClean="0"/>
              <a:t> </a:t>
            </a:r>
            <a:r>
              <a:rPr lang="ru-RU" sz="4000" b="1" dirty="0" smtClean="0"/>
              <a:t>слова</a:t>
            </a:r>
            <a:r>
              <a:rPr lang="en-US" sz="4000" b="1" dirty="0" smtClean="0"/>
              <a:t> </a:t>
            </a:r>
            <a:r>
              <a:rPr lang="ru-RU" sz="4000" b="1" dirty="0" smtClean="0"/>
              <a:t>«Иду на вы».</a:t>
            </a:r>
            <a:r>
              <a:rPr lang="ru-RU" sz="4000" b="1" dirty="0" smtClean="0">
                <a:solidFill>
                  <a:schemeClr val="folHlink"/>
                </a:solidFill>
              </a:rPr>
              <a:t> </a:t>
            </a:r>
            <a:endParaRPr lang="en-US" sz="4000" b="1" dirty="0">
              <a:solidFill>
                <a:schemeClr val="folHlink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4000" b="1" dirty="0">
                <a:solidFill>
                  <a:schemeClr val="folHlink"/>
                </a:solidFill>
              </a:rPr>
              <a:t>                                </a:t>
            </a:r>
            <a:r>
              <a:rPr lang="ru-RU" sz="4000" b="1" dirty="0"/>
              <a:t>Кто это?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40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0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r>
              <a:rPr lang="ru-RU" sz="4000" dirty="0" smtClean="0">
                <a:solidFill>
                  <a:srgbClr val="0000CC"/>
                </a:solidFill>
              </a:rPr>
              <a:t>Князья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63510" name="Rectangle 2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300663"/>
            <a:ext cx="7848600" cy="10826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rgbClr val="FF9900"/>
                </a:solidFill>
              </a:rPr>
              <a:t>     </a:t>
            </a:r>
            <a:r>
              <a:rPr lang="ru-RU" sz="28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</a:t>
            </a:r>
            <a:r>
              <a:rPr lang="ru-RU" sz="24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     </a:t>
            </a:r>
            <a:r>
              <a:rPr lang="ru-RU" sz="40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Князь Святослав</a:t>
            </a:r>
          </a:p>
        </p:txBody>
      </p:sp>
      <p:sp>
        <p:nvSpPr>
          <p:cNvPr id="63505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62" name="Picture 2" descr="Картинки по запросу Святослав княз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000108"/>
            <a:ext cx="3911971" cy="364333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2" grpId="0" build="p"/>
      <p:bldP spid="63501" grpId="0" animBg="1"/>
      <p:bldP spid="635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Культура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286248" y="1412875"/>
            <a:ext cx="4572032" cy="3444885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000" b="1" dirty="0"/>
              <a:t>      </a:t>
            </a:r>
            <a:r>
              <a:rPr lang="ru-RU" sz="2000" b="1" dirty="0" smtClean="0"/>
              <a:t>  </a:t>
            </a:r>
            <a:r>
              <a:rPr lang="ru-RU" dirty="0" smtClean="0"/>
              <a:t>Братья-просветители, создатели славянской азбуки, проповедники христианства. </a:t>
            </a:r>
            <a:br>
              <a:rPr lang="ru-RU" dirty="0" smtClean="0"/>
            </a:br>
            <a:endParaRPr lang="ru-RU" b="1" dirty="0">
              <a:solidFill>
                <a:srgbClr val="FFFF99"/>
              </a:solidFill>
              <a:latin typeface="Garamond" pitchFamily="18" charset="0"/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5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3420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57158" y="5876925"/>
            <a:ext cx="8215370" cy="8636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b="1" dirty="0">
                <a:solidFill>
                  <a:schemeClr val="tx2"/>
                </a:solidFill>
              </a:rPr>
              <a:t>Ответ: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  </a:t>
            </a:r>
            <a:r>
              <a:rPr lang="ru-RU" sz="4800" b="1" dirty="0" smtClean="0">
                <a:solidFill>
                  <a:srgbClr val="990000"/>
                </a:solidFill>
                <a:latin typeface="Garamond" pitchFamily="18" charset="0"/>
              </a:rPr>
              <a:t>Кирилл и </a:t>
            </a:r>
            <a:r>
              <a:rPr lang="ru-RU" sz="4800" b="1" dirty="0" err="1" smtClean="0">
                <a:solidFill>
                  <a:srgbClr val="990000"/>
                </a:solidFill>
                <a:latin typeface="Garamond" pitchFamily="18" charset="0"/>
              </a:rPr>
              <a:t>Мефодий</a:t>
            </a:r>
            <a:endParaRPr lang="ru-RU" sz="48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34202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2290" name="Picture 2" descr="http://www.pravmir.ru/wp-content/uploads/pravmir-images/87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428736"/>
            <a:ext cx="3776540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/>
      <p:bldP spid="34202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  <a:noFill/>
        </p:spPr>
        <p:txBody>
          <a:bodyPr/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Культура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72066" y="1357298"/>
            <a:ext cx="3929090" cy="4643470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sz="2000" b="1" dirty="0"/>
              <a:t>      </a:t>
            </a:r>
            <a:r>
              <a:rPr lang="ru-RU" sz="2400" dirty="0" smtClean="0"/>
              <a:t>От XI - XII вв. до нас дошли 80 книг, 7 из которых имеют точную дату написания. Древнейшая из них была переписана в 1056-1057 гг. для новгородского посадника. Как называется эта книга?</a:t>
            </a:r>
            <a:endParaRPr lang="ru-RU" sz="500" dirty="0">
              <a:solidFill>
                <a:srgbClr val="FF6600"/>
              </a:solidFill>
            </a:endParaRPr>
          </a:p>
        </p:txBody>
      </p:sp>
      <p:sp>
        <p:nvSpPr>
          <p:cNvPr id="345092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142844" y="6143644"/>
            <a:ext cx="8715436" cy="571504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sz="2400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</a:t>
            </a:r>
            <a:r>
              <a:rPr lang="ru-RU" sz="4000" b="1" dirty="0" smtClean="0">
                <a:solidFill>
                  <a:srgbClr val="990000"/>
                </a:solidFill>
                <a:latin typeface="Garamond" pitchFamily="18" charset="0"/>
              </a:rPr>
              <a:t>« Остромирово Евангелие»</a:t>
            </a:r>
            <a:endParaRPr lang="ru-RU" sz="40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3450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 descr="http://img11.nnm.ru/imagez/gallery/c/6/7/1/c/c671c38b6e95d77b77a2111c22bc4d44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1612"/>
            <a:ext cx="4876800" cy="3105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5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0" grpId="0"/>
      <p:bldP spid="34509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  <a:noFill/>
        </p:spPr>
        <p:txBody>
          <a:bodyPr/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Культура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071934" y="2214554"/>
            <a:ext cx="4214842" cy="2587653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b="1" dirty="0"/>
              <a:t>      </a:t>
            </a:r>
            <a:r>
              <a:rPr lang="ru-RU" sz="2800" dirty="0" smtClean="0"/>
              <a:t>Головной убор женщины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600" dirty="0">
              <a:solidFill>
                <a:srgbClr val="FF6600"/>
              </a:solidFill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28596" y="5876925"/>
            <a:ext cx="6123017" cy="863600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>
                <a:solidFill>
                  <a:srgbClr val="FF9900"/>
                </a:solidFill>
              </a:rPr>
              <a:t>     </a:t>
            </a:r>
            <a:r>
              <a:rPr lang="ru-RU" sz="2400" b="1" dirty="0">
                <a:solidFill>
                  <a:schemeClr val="tx2"/>
                </a:solidFill>
              </a:rPr>
              <a:t>Ответ: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  </a:t>
            </a:r>
            <a:r>
              <a:rPr lang="ru-RU" sz="4000" b="1" dirty="0" smtClean="0">
                <a:solidFill>
                  <a:srgbClr val="990000"/>
                </a:solidFill>
                <a:latin typeface="Garamond" pitchFamily="18" charset="0"/>
              </a:rPr>
              <a:t>Кокошник</a:t>
            </a:r>
            <a:endParaRPr lang="ru-RU" sz="4000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3461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70" name="Picture 2" descr="кокош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71612"/>
            <a:ext cx="2600325" cy="32766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/>
      <p:bldP spid="34611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867525" cy="966788"/>
          </a:xfrm>
          <a:noFill/>
        </p:spPr>
        <p:txBody>
          <a:bodyPr/>
          <a:lstStyle/>
          <a:p>
            <a:r>
              <a:rPr lang="ru-RU" b="1" dirty="0">
                <a:solidFill>
                  <a:srgbClr val="666699"/>
                </a:solidFill>
                <a:latin typeface="Comic Sans MS" pitchFamily="66" charset="0"/>
              </a:rPr>
              <a:t>  </a:t>
            </a:r>
            <a:r>
              <a:rPr lang="ru-RU" b="1" dirty="0" smtClean="0">
                <a:solidFill>
                  <a:srgbClr val="0000CC"/>
                </a:solidFill>
                <a:latin typeface="Tahoma" pitchFamily="34" charset="0"/>
              </a:rPr>
              <a:t>Культура</a:t>
            </a:r>
            <a:endParaRPr lang="ru-RU" b="1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3440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29124" y="1412875"/>
            <a:ext cx="4357718" cy="3373447"/>
          </a:xfrm>
          <a:noFill/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b="1" dirty="0" smtClean="0"/>
              <a:t>В память </a:t>
            </a:r>
            <a:r>
              <a:rPr lang="ru-RU" b="1" dirty="0" smtClean="0"/>
              <a:t>об Изяславе, сыне Андрея </a:t>
            </a:r>
            <a:r>
              <a:rPr lang="ru-RU" b="1" dirty="0" err="1" smtClean="0"/>
              <a:t>Боголюбского</a:t>
            </a:r>
            <a:r>
              <a:rPr lang="ru-RU" b="1" dirty="0" smtClean="0"/>
              <a:t>, был возведен этот храм</a:t>
            </a:r>
            <a:endParaRPr lang="ru-RU" sz="500" dirty="0">
              <a:solidFill>
                <a:srgbClr val="FF0000"/>
              </a:solidFill>
            </a:endParaRPr>
          </a:p>
        </p:txBody>
      </p:sp>
      <p:sp>
        <p:nvSpPr>
          <p:cNvPr id="34406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28596" y="5805488"/>
            <a:ext cx="8715404" cy="863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dirty="0">
                <a:solidFill>
                  <a:srgbClr val="FF9900"/>
                </a:solidFill>
              </a:rPr>
              <a:t>     </a:t>
            </a:r>
            <a:r>
              <a:rPr lang="ru-RU" sz="2400" b="1" dirty="0">
                <a:solidFill>
                  <a:schemeClr val="tx2"/>
                </a:solidFill>
              </a:rPr>
              <a:t>Ответ:</a:t>
            </a:r>
            <a:r>
              <a:rPr lang="ru-RU" sz="16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000000"/>
                    </a:outerShdw>
                  </a:cont>
                  <a:cont type="tree" name="">
                    <a:effect ref="fillLine"/>
                    <a:outerShdw dist="38100" dir="2700000" algn="tl">
                      <a:srgbClr val="000000"/>
                    </a:outerShdw>
                  </a:cont>
                  <a:effect ref="fillLine"/>
                </a:effectDag>
              </a:rPr>
              <a:t>  </a:t>
            </a:r>
            <a:r>
              <a:rPr lang="ru-RU" b="1" dirty="0" smtClean="0">
                <a:solidFill>
                  <a:srgbClr val="990000"/>
                </a:solidFill>
                <a:latin typeface="Garamond" pitchFamily="18" charset="0"/>
              </a:rPr>
              <a:t>Покрова на Нерли</a:t>
            </a:r>
            <a:endParaRPr lang="ru-RU" b="1" dirty="0">
              <a:solidFill>
                <a:srgbClr val="990000"/>
              </a:solidFill>
              <a:latin typeface="Garamond" pitchFamily="18" charset="0"/>
            </a:endParaRPr>
          </a:p>
        </p:txBody>
      </p:sp>
      <p:sp>
        <p:nvSpPr>
          <p:cNvPr id="34406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69325" y="6381750"/>
            <a:ext cx="574675" cy="476250"/>
          </a:xfrm>
          <a:prstGeom prst="actionButtonHome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2" name="Picture 2" descr="Картинка 1 из 99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14421"/>
            <a:ext cx="3357586" cy="44767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44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/>
      <p:bldP spid="3440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/>
          </p:nvPr>
        </p:nvSpPr>
        <p:spPr>
          <a:xfrm>
            <a:off x="6000760" y="1570038"/>
            <a:ext cx="3000396" cy="4002102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r>
              <a:rPr lang="ru-RU" sz="2800" u="sng" dirty="0" smtClean="0">
                <a:hlinkClick r:id="rId2"/>
              </a:rPr>
              <a:t>«Победой прославлено имя твоё твой щит на вратах </a:t>
            </a:r>
            <a:r>
              <a:rPr lang="ru-RU" sz="2800" u="sng" dirty="0" err="1" smtClean="0">
                <a:hlinkClick r:id="rId2"/>
              </a:rPr>
              <a:t>Цареграда</a:t>
            </a:r>
            <a:r>
              <a:rPr lang="ru-RU" sz="2800" u="sng" dirty="0" smtClean="0"/>
              <a:t>»- писал о нем А.С. Пушкин</a:t>
            </a:r>
            <a:endParaRPr lang="ru-RU" sz="2800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Кто это?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692150"/>
            <a:ext cx="822960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r>
              <a:rPr lang="ru-RU" sz="4000" dirty="0" smtClean="0">
                <a:solidFill>
                  <a:srgbClr val="0000CC"/>
                </a:solidFill>
              </a:rPr>
              <a:t>Князья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5572125"/>
            <a:ext cx="7848600" cy="81121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</a:t>
            </a:r>
            <a:r>
              <a:rPr lang="ru-RU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     </a:t>
            </a:r>
            <a:r>
              <a:rPr lang="ru-RU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Князь Олег</a:t>
            </a:r>
          </a:p>
        </p:txBody>
      </p:sp>
      <p:sp>
        <p:nvSpPr>
          <p:cNvPr id="1597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9938" name="Picture 2" descr="Картинки по запросу Олег  княз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4768668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9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  <p:bldP spid="159746" grpId="0" animBg="1"/>
      <p:bldP spid="1597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0713"/>
            <a:ext cx="8229600" cy="531812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r>
              <a:rPr lang="ru-RU" sz="4000" dirty="0" smtClean="0">
                <a:solidFill>
                  <a:srgbClr val="0000CC"/>
                </a:solidFill>
              </a:rPr>
              <a:t>Князья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715008" y="1571612"/>
            <a:ext cx="2786082" cy="4214842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3600" dirty="0" smtClean="0"/>
              <a:t>     Основатель династии правителей в Древней Руси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</a:t>
            </a: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9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617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5300663"/>
            <a:ext cx="7848600" cy="10826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</a:t>
            </a:r>
            <a:r>
              <a:rPr lang="ru-RU" sz="24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     </a:t>
            </a:r>
            <a:r>
              <a:rPr lang="ru-RU" sz="40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Рюрик</a:t>
            </a:r>
            <a:endParaRPr lang="ru-RU" sz="4800" b="1" i="1" dirty="0">
              <a:solidFill>
                <a:schemeClr val="tx2"/>
              </a:solidFill>
            </a:endParaRPr>
          </a:p>
        </p:txBody>
      </p:sp>
      <p:sp>
        <p:nvSpPr>
          <p:cNvPr id="1617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Picture 1032" descr="а васнецов варяги"/>
          <p:cNvPicPr>
            <a:picLocks noChangeAspect="1" noChangeArrowheads="1"/>
          </p:cNvPicPr>
          <p:nvPr/>
        </p:nvPicPr>
        <p:blipFill>
          <a:blip r:embed="rId4">
            <a:lum bright="18000" contrast="18000"/>
          </a:blip>
          <a:srcRect/>
          <a:stretch>
            <a:fillRect/>
          </a:stretch>
        </p:blipFill>
        <p:spPr bwMode="auto">
          <a:xfrm>
            <a:off x="500034" y="1357298"/>
            <a:ext cx="5040313" cy="3779837"/>
          </a:xfrm>
          <a:prstGeom prst="rect">
            <a:avLst/>
          </a:prstGeom>
          <a:noFill/>
          <a:ln w="7620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1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5" grpId="0" build="p" animBg="1"/>
      <p:bldP spid="16179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822960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r>
              <a:rPr lang="ru-RU" sz="4000" dirty="0" smtClean="0">
                <a:solidFill>
                  <a:srgbClr val="0000CC"/>
                </a:solidFill>
              </a:rPr>
              <a:t>Князья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29058" y="1714488"/>
            <a:ext cx="4357718" cy="2500330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/>
              <a:t>      Какому русскому полководцу принадлежат слова: «Кто с мечом к нам придет, от меча и погибнет!»?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folHlink"/>
                </a:solidFill>
              </a:rPr>
              <a:t>                                </a:t>
            </a:r>
            <a:endParaRPr lang="ru-RU" sz="28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8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7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658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643306" y="4429132"/>
            <a:ext cx="4786346" cy="1785950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9900"/>
                </a:solidFill>
              </a:rPr>
              <a:t>     </a:t>
            </a:r>
            <a:r>
              <a:rPr lang="ru-RU" sz="24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</a:t>
            </a:r>
            <a:r>
              <a:rPr lang="ru-RU" sz="200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    </a:t>
            </a:r>
            <a:r>
              <a:rPr lang="ru-RU" sz="4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Александру            Невскому</a:t>
            </a:r>
            <a:endParaRPr lang="ru-RU" sz="4000" b="1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89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4" descr="1"/>
          <p:cNvPicPr>
            <a:picLocks noChangeAspect="1" noChangeArrowheads="1"/>
          </p:cNvPicPr>
          <p:nvPr/>
        </p:nvPicPr>
        <p:blipFill>
          <a:blip r:embed="rId4">
            <a:lum bright="12000" contrast="24000"/>
          </a:blip>
          <a:srcRect/>
          <a:stretch>
            <a:fillRect/>
          </a:stretch>
        </p:blipFill>
        <p:spPr bwMode="auto">
          <a:xfrm>
            <a:off x="571472" y="1357298"/>
            <a:ext cx="2428868" cy="479843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5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  <p:bldP spid="16589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0" y="214290"/>
            <a:ext cx="528638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r>
              <a:rPr lang="ru-RU" sz="4000" dirty="0" smtClean="0">
                <a:solidFill>
                  <a:srgbClr val="0000CC"/>
                </a:solidFill>
              </a:rPr>
              <a:t>Князья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786182" y="928670"/>
            <a:ext cx="5143536" cy="4429156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</a:t>
            </a:r>
            <a:r>
              <a:rPr lang="ru-RU" sz="1800" dirty="0" smtClean="0">
                <a:latin typeface="+mj-lt"/>
              </a:rPr>
              <a:t>"</a:t>
            </a:r>
            <a:r>
              <a:rPr lang="ru-RU" sz="2400" dirty="0" smtClean="0">
                <a:latin typeface="+mj-lt"/>
              </a:rPr>
              <a:t>Вот уже иду к вам, приготовьте меды многие у того города, где убили мужа моего, да поплачусь на могиле его и устрою ему тризну". Наивные древляне в очередной раз поверили княгине и принесли "множество медов и заварили их". Древляне принялись пить, а когда они опьянели, приказала она своей дружине "рубить" древлян.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+mj-lt"/>
              </a:rPr>
              <a:t>О ком идет речь?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b="1" dirty="0">
              <a:latin typeface="+mj-lt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400" b="1" dirty="0">
              <a:latin typeface="+mj-lt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FF6600"/>
                </a:solidFill>
                <a:latin typeface="+mj-lt"/>
              </a:rPr>
              <a:t>          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5429264"/>
            <a:ext cx="3848104" cy="10826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 </a:t>
            </a: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Ольга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89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1031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594945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 animBg="1"/>
      <p:bldP spid="168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8229600" cy="531813"/>
          </a:xfr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</p:spPr>
        <p:txBody>
          <a:bodyPr/>
          <a:lstStyle/>
          <a:p>
            <a:r>
              <a:rPr lang="ru-RU" sz="4000" dirty="0" smtClean="0">
                <a:solidFill>
                  <a:srgbClr val="0000CC"/>
                </a:solidFill>
              </a:rPr>
              <a:t>Князь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429124" y="1570038"/>
            <a:ext cx="4291014" cy="2930532"/>
          </a:xfr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ru-RU" sz="3600" b="1" dirty="0"/>
              <a:t>    </a:t>
            </a:r>
            <a:r>
              <a:rPr lang="ru-RU" sz="3600" dirty="0" smtClean="0"/>
              <a:t>К кому были обращены слова княжны </a:t>
            </a:r>
            <a:r>
              <a:rPr lang="ru-RU" sz="3600" dirty="0" err="1" smtClean="0"/>
              <a:t>Рогнеды</a:t>
            </a:r>
            <a:r>
              <a:rPr lang="ru-RU" sz="3600" dirty="0" smtClean="0"/>
              <a:t>: «Не хочу разувать сына рабыни»?</a:t>
            </a:r>
            <a:r>
              <a:rPr lang="ru-RU" sz="3600" b="1" dirty="0" smtClean="0">
                <a:solidFill>
                  <a:schemeClr val="folHlink"/>
                </a:solidFill>
              </a:rPr>
              <a:t>                 </a:t>
            </a:r>
            <a:endParaRPr lang="ru-RU" sz="36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3600" b="1" dirty="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9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214810" y="5000636"/>
            <a:ext cx="4071966" cy="10826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4CB2E5"/>
                    </a:outerShdw>
                  </a:cont>
                  <a:cont type="tree" name="">
                    <a:effect ref="fillLine"/>
                    <a:outerShdw dist="38100" dir="2700000" algn="tl">
                      <a:srgbClr val="003D5B"/>
                    </a:outerShdw>
                  </a:cont>
                  <a:effect ref="fillLine"/>
                </a:effectDag>
              </a:rPr>
              <a:t>Ответ: </a:t>
            </a:r>
            <a:r>
              <a:rPr lang="ru-RU" sz="4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Владимиру</a:t>
            </a:r>
            <a:endParaRPr lang="ru-RU" sz="40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99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14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428736"/>
            <a:ext cx="3357586" cy="4474847"/>
          </a:xfrm>
          <a:prstGeom prst="rect">
            <a:avLst/>
          </a:prstGeom>
          <a:noFill/>
          <a:ln w="76200">
            <a:solidFill>
              <a:srgbClr val="660033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 animBg="1"/>
      <p:bldP spid="1699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357166"/>
            <a:ext cx="7643866" cy="531812"/>
          </a:xfrm>
          <a:noFill/>
        </p:spPr>
        <p:txBody>
          <a:bodyPr/>
          <a:lstStyle/>
          <a:p>
            <a:r>
              <a:rPr lang="en-US" sz="4000" dirty="0">
                <a:solidFill>
                  <a:srgbClr val="0000CC"/>
                </a:solidFill>
              </a:rPr>
              <a:t>  </a:t>
            </a:r>
            <a:r>
              <a:rPr lang="ru-RU" sz="4000" dirty="0">
                <a:solidFill>
                  <a:srgbClr val="0000FF"/>
                </a:solidFill>
              </a:rPr>
              <a:t>С </a:t>
            </a:r>
            <a:r>
              <a:rPr lang="ru-RU" sz="4000" dirty="0" err="1">
                <a:solidFill>
                  <a:srgbClr val="0000FF"/>
                </a:solidFill>
              </a:rPr>
              <a:t>р</a:t>
            </a:r>
            <a:r>
              <a:rPr lang="ru-RU" sz="4000" dirty="0">
                <a:solidFill>
                  <a:srgbClr val="0000FF"/>
                </a:solidFill>
              </a:rPr>
              <a:t> а ж е </a:t>
            </a:r>
            <a:r>
              <a:rPr lang="ru-RU" sz="4000" dirty="0" err="1">
                <a:solidFill>
                  <a:srgbClr val="0000FF"/>
                </a:solidFill>
              </a:rPr>
              <a:t>н</a:t>
            </a:r>
            <a:r>
              <a:rPr lang="ru-RU" sz="4000" dirty="0">
                <a:solidFill>
                  <a:srgbClr val="0000FF"/>
                </a:solidFill>
              </a:rPr>
              <a:t> и я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628" y="1928802"/>
            <a:ext cx="3857652" cy="1928826"/>
          </a:xfrm>
          <a:noFill/>
        </p:spPr>
        <p:txBody>
          <a:bodyPr/>
          <a:lstStyle/>
          <a:p>
            <a:pPr marL="609600" indent="-609600">
              <a:buNone/>
            </a:pPr>
            <a:r>
              <a:rPr lang="ru-RU" sz="2800" b="1" dirty="0"/>
              <a:t>      </a:t>
            </a:r>
            <a:r>
              <a:rPr lang="ru-RU" dirty="0" smtClean="0"/>
              <a:t>Их Святослав разбил  в 966 году</a:t>
            </a:r>
            <a:r>
              <a:rPr lang="ru-RU" sz="2800" b="1" dirty="0" smtClean="0">
                <a:solidFill>
                  <a:schemeClr val="tx2"/>
                </a:solidFill>
              </a:rPr>
              <a:t>?</a:t>
            </a:r>
            <a:endParaRPr lang="ru-RU" sz="2800" b="1" dirty="0">
              <a:solidFill>
                <a:schemeClr val="tx2"/>
              </a:solidFill>
            </a:endParaRPr>
          </a:p>
          <a:p>
            <a:pPr marL="609600" indent="-609600">
              <a:buFont typeface="Wingdings" pitchFamily="2" charset="2"/>
              <a:buNone/>
            </a:pPr>
            <a:r>
              <a:rPr lang="ru-RU" sz="700" dirty="0">
                <a:solidFill>
                  <a:srgbClr val="FF6600"/>
                </a:solidFill>
              </a:rPr>
              <a:t>          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714744" y="5516563"/>
            <a:ext cx="4786346" cy="1082675"/>
          </a:xfrm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ru-RU" sz="2800" b="1" dirty="0">
                <a:solidFill>
                  <a:srgbClr val="FF9900"/>
                </a:solidFill>
              </a:rPr>
              <a:t>     </a:t>
            </a:r>
            <a:r>
              <a:rPr lang="ru-RU" sz="2800" b="1" dirty="0">
                <a:solidFill>
                  <a:schemeClr val="hlink"/>
                </a:solidFill>
              </a:rPr>
              <a:t>Ответ:</a:t>
            </a:r>
            <a:r>
              <a:rPr lang="ru-RU" sz="2800" b="1" dirty="0">
                <a:solidFill>
                  <a:srgbClr val="FF9900"/>
                </a:solidFill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Хазары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771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94713" y="6354763"/>
            <a:ext cx="649287" cy="503237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7" descr="Рисунок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142984"/>
            <a:ext cx="3357586" cy="46296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7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uiExpand="1" build="p"/>
      <p:bldP spid="17715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етка с тенью">
  <a:themeElements>
    <a:clrScheme name="Сетка с тенью 8">
      <a:dk1>
        <a:srgbClr val="D1CC00"/>
      </a:dk1>
      <a:lt1>
        <a:srgbClr val="FFFFFF"/>
      </a:lt1>
      <a:dk2>
        <a:srgbClr val="CCCC00"/>
      </a:dk2>
      <a:lt2>
        <a:srgbClr val="F3F5B1"/>
      </a:lt2>
      <a:accent1>
        <a:srgbClr val="808000"/>
      </a:accent1>
      <a:accent2>
        <a:srgbClr val="AEAA00"/>
      </a:accent2>
      <a:accent3>
        <a:srgbClr val="E2E2AA"/>
      </a:accent3>
      <a:accent4>
        <a:srgbClr val="DADADA"/>
      </a:accent4>
      <a:accent5>
        <a:srgbClr val="C0C0AA"/>
      </a:accent5>
      <a:accent6>
        <a:srgbClr val="9D9A00"/>
      </a:accent6>
      <a:hlink>
        <a:srgbClr val="FFCC00"/>
      </a:hlink>
      <a:folHlink>
        <a:srgbClr val="FFFF99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ЭТИХ ДНЕЙ</Template>
  <TotalTime>620</TotalTime>
  <Words>822</Words>
  <Application>Microsoft PowerPoint</Application>
  <PresentationFormat>Экран (4:3)</PresentationFormat>
  <Paragraphs>166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Разрез</vt:lpstr>
      <vt:lpstr>Сетка с тенью</vt:lpstr>
      <vt:lpstr>Апекс</vt:lpstr>
      <vt:lpstr>Трек</vt:lpstr>
      <vt:lpstr>Древняя Русь</vt:lpstr>
      <vt:lpstr>Категории вопросов</vt:lpstr>
      <vt:lpstr>Князья</vt:lpstr>
      <vt:lpstr>Князья</vt:lpstr>
      <vt:lpstr>Князья</vt:lpstr>
      <vt:lpstr>Князья</vt:lpstr>
      <vt:lpstr>Князья</vt:lpstr>
      <vt:lpstr>Князь</vt:lpstr>
      <vt:lpstr>  С р а ж е н и я</vt:lpstr>
      <vt:lpstr>  С р а ж е н и я</vt:lpstr>
      <vt:lpstr>  С р а ж е н и я</vt:lpstr>
      <vt:lpstr>  С р а ж е н и я</vt:lpstr>
      <vt:lpstr>  С р а ж е н и я</vt:lpstr>
      <vt:lpstr>  С р а ж е н и я</vt:lpstr>
      <vt:lpstr>  С р а ж е н и я</vt:lpstr>
      <vt:lpstr>  Ратное   д е л о</vt:lpstr>
      <vt:lpstr> Ратное д е л о</vt:lpstr>
      <vt:lpstr> Ратное д е л о</vt:lpstr>
      <vt:lpstr>  Ратное д е л о</vt:lpstr>
      <vt:lpstr>  Ратное д е л о</vt:lpstr>
      <vt:lpstr>  Рат н о е   д е л о</vt:lpstr>
      <vt:lpstr>  Религия славян</vt:lpstr>
      <vt:lpstr> Религия славян</vt:lpstr>
      <vt:lpstr>  Религия славян</vt:lpstr>
      <vt:lpstr>  Верования славян</vt:lpstr>
      <vt:lpstr>  Верования славян</vt:lpstr>
      <vt:lpstr>  Религия славян</vt:lpstr>
      <vt:lpstr>  Культура</vt:lpstr>
      <vt:lpstr>  Культура</vt:lpstr>
      <vt:lpstr>  Культура</vt:lpstr>
      <vt:lpstr>  Культура</vt:lpstr>
      <vt:lpstr> Культура</vt:lpstr>
      <vt:lpstr>  Культура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ЭТИХ ДНЕЙ  НЕ СМОЛКНЕТ СЛАВА</dc:title>
  <dc:creator>Galina</dc:creator>
  <cp:lastModifiedBy>asffgg</cp:lastModifiedBy>
  <cp:revision>78</cp:revision>
  <dcterms:created xsi:type="dcterms:W3CDTF">2011-04-15T10:54:00Z</dcterms:created>
  <dcterms:modified xsi:type="dcterms:W3CDTF">2016-10-13T16:01:57Z</dcterms:modified>
</cp:coreProperties>
</file>